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369" r:id="rId2"/>
    <p:sldId id="414" r:id="rId3"/>
    <p:sldId id="415" r:id="rId4"/>
    <p:sldId id="416" r:id="rId5"/>
    <p:sldId id="417" r:id="rId6"/>
    <p:sldId id="418" r:id="rId7"/>
    <p:sldId id="419" r:id="rId8"/>
    <p:sldId id="420" r:id="rId9"/>
    <p:sldId id="413" r:id="rId10"/>
    <p:sldId id="378" r:id="rId11"/>
    <p:sldId id="294" r:id="rId12"/>
    <p:sldId id="421" r:id="rId1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51454" autoAdjust="0"/>
  </p:normalViewPr>
  <p:slideViewPr>
    <p:cSldViewPr>
      <p:cViewPr varScale="1">
        <p:scale>
          <a:sx n="33" d="100"/>
          <a:sy n="33" d="100"/>
        </p:scale>
        <p:origin x="-1986" y="-84"/>
      </p:cViewPr>
      <p:guideLst>
        <p:guide orient="horz" pos="2160"/>
        <p:guide pos="2880"/>
      </p:guideLst>
    </p:cSldViewPr>
  </p:slideViewPr>
  <p:outlineViewPr>
    <p:cViewPr>
      <p:scale>
        <a:sx n="33" d="100"/>
        <a:sy n="33" d="100"/>
      </p:scale>
      <p:origin x="0" y="306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466"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418"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897902" y="2"/>
            <a:ext cx="2982418" cy="464205"/>
          </a:xfrm>
          <a:prstGeom prst="rect">
            <a:avLst/>
          </a:prstGeom>
        </p:spPr>
        <p:txBody>
          <a:bodyPr vert="horz" lIns="88139" tIns="44070" rIns="88139" bIns="44070" rtlCol="0"/>
          <a:lstStyle>
            <a:lvl1pPr algn="r">
              <a:defRPr sz="1200"/>
            </a:lvl1pPr>
          </a:lstStyle>
          <a:p>
            <a:fld id="{BDC1E841-7DB1-4213-82EC-A51A2D6C8036}" type="datetimeFigureOut">
              <a:rPr lang="en-US" smtClean="0"/>
              <a:t>5/19/2014</a:t>
            </a:fld>
            <a:endParaRPr lang="en-US" dirty="0"/>
          </a:p>
        </p:txBody>
      </p:sp>
      <p:sp>
        <p:nvSpPr>
          <p:cNvPr id="4" name="Footer Placeholder 3"/>
          <p:cNvSpPr>
            <a:spLocks noGrp="1"/>
          </p:cNvSpPr>
          <p:nvPr>
            <p:ph type="ftr" sz="quarter" idx="2"/>
          </p:nvPr>
        </p:nvSpPr>
        <p:spPr>
          <a:xfrm>
            <a:off x="1" y="8830660"/>
            <a:ext cx="2982418" cy="46420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902" y="8830660"/>
            <a:ext cx="2982418" cy="464205"/>
          </a:xfrm>
          <a:prstGeom prst="rect">
            <a:avLst/>
          </a:prstGeom>
        </p:spPr>
        <p:txBody>
          <a:bodyPr vert="horz" lIns="88139" tIns="44070" rIns="88139" bIns="44070" rtlCol="0" anchor="b"/>
          <a:lstStyle>
            <a:lvl1pPr algn="r">
              <a:defRPr sz="1200"/>
            </a:lvl1pPr>
          </a:lstStyle>
          <a:p>
            <a:fld id="{99BC489A-2E16-4844-BAA5-917ED453647E}" type="slidenum">
              <a:rPr lang="en-US" smtClean="0"/>
              <a:t>‹#›</a:t>
            </a:fld>
            <a:endParaRPr lang="en-US" dirty="0"/>
          </a:p>
        </p:txBody>
      </p:sp>
    </p:spTree>
    <p:extLst>
      <p:ext uri="{BB962C8B-B14F-4D97-AF65-F5344CB8AC3E}">
        <p14:creationId xmlns:p14="http://schemas.microsoft.com/office/powerpoint/2010/main" val="304265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418"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897902" y="2"/>
            <a:ext cx="2982418" cy="464205"/>
          </a:xfrm>
          <a:prstGeom prst="rect">
            <a:avLst/>
          </a:prstGeom>
        </p:spPr>
        <p:txBody>
          <a:bodyPr vert="horz" lIns="88139" tIns="44070" rIns="88139" bIns="44070" rtlCol="0"/>
          <a:lstStyle>
            <a:lvl1pPr algn="r">
              <a:defRPr sz="1200"/>
            </a:lvl1pPr>
          </a:lstStyle>
          <a:p>
            <a:fld id="{9BEDD0D6-7371-4A0C-919C-36933E46C448}" type="datetimeFigureOut">
              <a:rPr lang="en-US" smtClean="0"/>
              <a:t>5/19/2014</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688481" y="4416100"/>
            <a:ext cx="5504853" cy="4182457"/>
          </a:xfrm>
          <a:prstGeom prst="rect">
            <a:avLst/>
          </a:prstGeom>
        </p:spPr>
        <p:txBody>
          <a:bodyPr vert="horz" lIns="88139" tIns="44070" rIns="88139" bIns="440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660"/>
            <a:ext cx="2982418" cy="464205"/>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902" y="8830660"/>
            <a:ext cx="2982418" cy="464205"/>
          </a:xfrm>
          <a:prstGeom prst="rect">
            <a:avLst/>
          </a:prstGeom>
        </p:spPr>
        <p:txBody>
          <a:bodyPr vert="horz" lIns="88139" tIns="44070" rIns="88139" bIns="44070" rtlCol="0" anchor="b"/>
          <a:lstStyle>
            <a:lvl1pPr algn="r">
              <a:defRPr sz="1200"/>
            </a:lvl1pPr>
          </a:lstStyle>
          <a:p>
            <a:fld id="{6FA25982-F026-466D-8A7A-62467A4BEA06}" type="slidenum">
              <a:rPr lang="en-US" smtClean="0"/>
              <a:t>‹#›</a:t>
            </a:fld>
            <a:endParaRPr lang="en-US" dirty="0"/>
          </a:p>
        </p:txBody>
      </p:sp>
    </p:spTree>
    <p:extLst>
      <p:ext uri="{BB962C8B-B14F-4D97-AF65-F5344CB8AC3E}">
        <p14:creationId xmlns:p14="http://schemas.microsoft.com/office/powerpoint/2010/main" val="164223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Welcome</a:t>
            </a:r>
            <a:r>
              <a:rPr lang="en-US" baseline="0" dirty="0" smtClean="0"/>
              <a:t> Faculty, Students, UWT Global Honors Program.</a:t>
            </a:r>
          </a:p>
          <a:p>
            <a:pPr marL="228600" indent="-228600">
              <a:buAutoNum type="arabicPeriod"/>
            </a:pPr>
            <a:r>
              <a:rPr lang="en-US" baseline="0" dirty="0" smtClean="0"/>
              <a:t>Thank you for the invitation to provide remarks to the Colloquium.  Debra Friedman would be pleased that </a:t>
            </a:r>
            <a:r>
              <a:rPr lang="en-US" i="0" baseline="0" dirty="0" smtClean="0"/>
              <a:t>this challenging  interdisciplinary program  that strengthens students’ knowledge and experience in a global context is strong and continuing to grow</a:t>
            </a:r>
          </a:p>
          <a:p>
            <a:pPr marL="228600" indent="-228600">
              <a:buAutoNum type="arabicPeriod" startAt="3"/>
            </a:pPr>
            <a:r>
              <a:rPr lang="en-US" baseline="0" dirty="0" smtClean="0"/>
              <a:t> I am a local guy, born and raised in Tacoma, managing an engineering and manufacturing business on the Thea Foss Waterway. I am  also interested, through our Family Foundation, founded in 1990 </a:t>
            </a:r>
            <a:r>
              <a:rPr lang="en-US" i="0" baseline="0" dirty="0" smtClean="0"/>
              <a:t>and</a:t>
            </a:r>
            <a:r>
              <a:rPr lang="en-US" baseline="0" dirty="0" smtClean="0"/>
              <a:t> directed by my daughter Holly Bamford Hunt,  in community building </a:t>
            </a:r>
            <a:r>
              <a:rPr lang="en-US" i="0" baseline="0" dirty="0" smtClean="0"/>
              <a:t>beginning at the local level</a:t>
            </a:r>
            <a:r>
              <a:rPr lang="en-US" baseline="0" dirty="0" smtClean="0"/>
              <a:t>. Global Engagement and Citizenship is a core value to our Family.</a:t>
            </a:r>
          </a:p>
          <a:p>
            <a:pPr marL="228600" indent="-228600">
              <a:buAutoNum type="arabicPeriod" startAt="3"/>
            </a:pPr>
            <a:r>
              <a:rPr lang="en-US" baseline="0" dirty="0" smtClean="0"/>
              <a:t>The following slides will provide a short introduction to my experience.</a:t>
            </a:r>
          </a:p>
          <a:p>
            <a:pPr marL="228600" indent="-228600">
              <a:buAutoNum type="arabicPeriod" startAt="3"/>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FA25982-F026-466D-8A7A-62467A4BEA06}" type="slidenum">
              <a:rPr lang="en-US" smtClean="0"/>
              <a:t>1</a:t>
            </a:fld>
            <a:endParaRPr lang="en-US" dirty="0"/>
          </a:p>
        </p:txBody>
      </p:sp>
    </p:spTree>
    <p:extLst>
      <p:ext uri="{BB962C8B-B14F-4D97-AF65-F5344CB8AC3E}">
        <p14:creationId xmlns:p14="http://schemas.microsoft.com/office/powerpoint/2010/main" val="1182072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Globe RapidClave is producing in Michigan</a:t>
            </a:r>
            <a:r>
              <a:rPr lang="en-US" baseline="0" dirty="0" smtClean="0"/>
              <a:t> 150 sets of Corvette roofs and hoods per day.</a:t>
            </a:r>
            <a:endParaRPr lang="en-US" dirty="0"/>
          </a:p>
        </p:txBody>
      </p:sp>
      <p:sp>
        <p:nvSpPr>
          <p:cNvPr id="4" name="Slide Number Placeholder 3"/>
          <p:cNvSpPr>
            <a:spLocks noGrp="1"/>
          </p:cNvSpPr>
          <p:nvPr>
            <p:ph type="sldNum" sz="quarter" idx="10"/>
          </p:nvPr>
        </p:nvSpPr>
        <p:spPr/>
        <p:txBody>
          <a:bodyPr/>
          <a:lstStyle/>
          <a:p>
            <a:fld id="{6FA25982-F026-466D-8A7A-62467A4BEA06}" type="slidenum">
              <a:rPr lang="en-US" smtClean="0"/>
              <a:t>10</a:t>
            </a:fld>
            <a:endParaRPr lang="en-US" dirty="0"/>
          </a:p>
        </p:txBody>
      </p:sp>
    </p:spTree>
    <p:extLst>
      <p:ext uri="{BB962C8B-B14F-4D97-AF65-F5344CB8AC3E}">
        <p14:creationId xmlns:p14="http://schemas.microsoft.com/office/powerpoint/2010/main" val="3670292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Globe</a:t>
            </a:r>
            <a:r>
              <a:rPr lang="en-US" baseline="0" dirty="0" smtClean="0"/>
              <a:t> exports between 60-80% of it’s business internationally. Significant markets are Brazil, Chile, Turkey and Russia. We are engaged in International Business on every continent.</a:t>
            </a:r>
            <a:endParaRPr lang="en-US" dirty="0"/>
          </a:p>
        </p:txBody>
      </p:sp>
      <p:sp>
        <p:nvSpPr>
          <p:cNvPr id="4" name="Slide Number Placeholder 3"/>
          <p:cNvSpPr>
            <a:spLocks noGrp="1"/>
          </p:cNvSpPr>
          <p:nvPr>
            <p:ph type="sldNum" sz="quarter" idx="10"/>
          </p:nvPr>
        </p:nvSpPr>
        <p:spPr/>
        <p:txBody>
          <a:bodyPr/>
          <a:lstStyle/>
          <a:p>
            <a:fld id="{6FA25982-F026-466D-8A7A-62467A4BEA06}" type="slidenum">
              <a:rPr lang="en-US" smtClean="0"/>
              <a:t>11</a:t>
            </a:fld>
            <a:endParaRPr lang="en-US" dirty="0"/>
          </a:p>
        </p:txBody>
      </p:sp>
    </p:spTree>
    <p:extLst>
      <p:ext uri="{BB962C8B-B14F-4D97-AF65-F5344CB8AC3E}">
        <p14:creationId xmlns:p14="http://schemas.microsoft.com/office/powerpoint/2010/main" val="217993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smtClean="0">
                <a:solidFill>
                  <a:schemeClr val="tx1"/>
                </a:solidFill>
                <a:effectLst/>
                <a:latin typeface="+mn-lt"/>
                <a:ea typeface="+mn-ea"/>
                <a:cs typeface="+mn-cs"/>
              </a:rPr>
              <a:t>1.      Global</a:t>
            </a:r>
            <a:r>
              <a:rPr lang="en-US" sz="1200" kern="1200" baseline="0" dirty="0" smtClean="0">
                <a:solidFill>
                  <a:schemeClr val="tx1"/>
                </a:solidFill>
                <a:effectLst/>
                <a:latin typeface="+mn-lt"/>
                <a:ea typeface="+mn-ea"/>
                <a:cs typeface="+mn-cs"/>
              </a:rPr>
              <a:t> Citizenship and Engagement: My views.</a:t>
            </a:r>
          </a:p>
          <a:p>
            <a:pPr marL="0" indent="0">
              <a:buFontTx/>
              <a:buNone/>
            </a:pPr>
            <a:endParaRPr lang="en-US" sz="1200" kern="1200" dirty="0" smtClean="0">
              <a:solidFill>
                <a:schemeClr val="tx1"/>
              </a:solidFill>
              <a:effectLst/>
              <a:latin typeface="+mn-lt"/>
              <a:ea typeface="+mn-ea"/>
              <a:cs typeface="+mn-cs"/>
            </a:endParaRPr>
          </a:p>
          <a:p>
            <a:pPr marL="685800" lvl="1" indent="-228600">
              <a:buFont typeface="+mj-lt"/>
              <a:buAutoNum type="alphaLcParenR"/>
            </a:pPr>
            <a:r>
              <a:rPr lang="en-US" sz="1200" kern="1200" dirty="0" smtClean="0">
                <a:solidFill>
                  <a:schemeClr val="tx1"/>
                </a:solidFill>
                <a:effectLst/>
                <a:latin typeface="+mn-lt"/>
                <a:ea typeface="+mn-ea"/>
                <a:cs typeface="+mn-cs"/>
              </a:rPr>
              <a:t>Rene Decarte,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philosopher  said 400 years ago: It is not enough to have a good mind; the main thing is to use it well, </a:t>
            </a:r>
            <a:r>
              <a:rPr lang="en-US" sz="1200" kern="1200" baseline="0" dirty="0" smtClean="0">
                <a:solidFill>
                  <a:schemeClr val="tx1"/>
                </a:solidFill>
                <a:effectLst/>
                <a:latin typeface="+mn-lt"/>
                <a:ea typeface="+mn-ea"/>
                <a:cs typeface="+mn-cs"/>
              </a:rPr>
              <a:t> still true today.</a:t>
            </a:r>
          </a:p>
          <a:p>
            <a:pPr marL="685800" lvl="1" indent="-228600">
              <a:buFont typeface="+mj-lt"/>
              <a:buAutoNum type="alphaLcParenR"/>
            </a:pPr>
            <a:endParaRPr lang="en-US" sz="1200" kern="1200" baseline="0" dirty="0" smtClean="0">
              <a:solidFill>
                <a:schemeClr val="tx1"/>
              </a:solidFill>
              <a:effectLst/>
              <a:latin typeface="+mn-lt"/>
              <a:ea typeface="+mn-ea"/>
              <a:cs typeface="+mn-cs"/>
            </a:endParaRPr>
          </a:p>
          <a:p>
            <a:pPr marL="685800" lvl="1" indent="-228600">
              <a:buFont typeface="+mj-lt"/>
              <a:buAutoNum type="alphaLcParenR"/>
            </a:pPr>
            <a:r>
              <a:rPr lang="en-US" sz="1200" kern="1200" dirty="0" smtClean="0">
                <a:solidFill>
                  <a:schemeClr val="tx1"/>
                </a:solidFill>
                <a:effectLst/>
                <a:latin typeface="+mn-lt"/>
                <a:ea typeface="+mn-ea"/>
                <a:cs typeface="+mn-cs"/>
              </a:rPr>
              <a:t>Adopt a</a:t>
            </a:r>
            <a:r>
              <a:rPr lang="en-US" sz="1200" kern="1200" baseline="0" dirty="0" smtClean="0">
                <a:solidFill>
                  <a:schemeClr val="tx1"/>
                </a:solidFill>
                <a:effectLst/>
                <a:latin typeface="+mn-lt"/>
                <a:ea typeface="+mn-ea"/>
                <a:cs typeface="+mn-cs"/>
              </a:rPr>
              <a:t> life-long </a:t>
            </a:r>
            <a:r>
              <a:rPr lang="en-US" sz="1200" kern="1200" dirty="0" smtClean="0">
                <a:solidFill>
                  <a:schemeClr val="tx1"/>
                </a:solidFill>
                <a:effectLst/>
                <a:latin typeface="+mn-lt"/>
                <a:ea typeface="+mn-ea"/>
                <a:cs typeface="+mn-cs"/>
              </a:rPr>
              <a:t>learning attitude and outlook. Education is a life-long pursuit.  Seek out mentors and role models,</a:t>
            </a:r>
            <a:r>
              <a:rPr lang="en-US" sz="1200" kern="1200" baseline="0" dirty="0" smtClean="0">
                <a:solidFill>
                  <a:schemeClr val="tx1"/>
                </a:solidFill>
                <a:effectLst/>
                <a:latin typeface="+mn-lt"/>
                <a:ea typeface="+mn-ea"/>
                <a:cs typeface="+mn-cs"/>
              </a:rPr>
              <a:t> listen and learn from them.</a:t>
            </a:r>
          </a:p>
          <a:p>
            <a:pPr marL="685800" lvl="1" indent="-228600">
              <a:buFont typeface="+mj-lt"/>
              <a:buAutoNum type="alphaLcParenR"/>
            </a:pPr>
            <a:endParaRPr lang="en-US" sz="1200" kern="1200" baseline="0" dirty="0" smtClean="0">
              <a:solidFill>
                <a:schemeClr val="tx1"/>
              </a:solidFill>
              <a:effectLst/>
              <a:latin typeface="+mn-lt"/>
              <a:ea typeface="+mn-ea"/>
              <a:cs typeface="+mn-cs"/>
            </a:endParaRPr>
          </a:p>
          <a:p>
            <a:pPr marL="685800" lvl="1" indent="-228600">
              <a:buFont typeface="+mj-lt"/>
              <a:buAutoNum type="alphaLcParenR"/>
            </a:pPr>
            <a:r>
              <a:rPr lang="en-US" sz="1200" kern="1200" dirty="0" smtClean="0">
                <a:solidFill>
                  <a:schemeClr val="tx1"/>
                </a:solidFill>
                <a:effectLst/>
                <a:latin typeface="+mn-lt"/>
                <a:ea typeface="+mn-ea"/>
                <a:cs typeface="+mn-cs"/>
              </a:rPr>
              <a:t> Study deeply, world history, cultures, geopolitical factors. There are no borders!</a:t>
            </a:r>
          </a:p>
          <a:p>
            <a:pPr marL="685800" lvl="1" indent="-228600">
              <a:buFont typeface="+mj-lt"/>
              <a:buAutoNum type="alphaLcParenR"/>
            </a:pPr>
            <a:endParaRPr lang="en-US" sz="1200" kern="1200" dirty="0" smtClean="0">
              <a:solidFill>
                <a:schemeClr val="tx1"/>
              </a:solidFill>
              <a:effectLst/>
              <a:latin typeface="+mn-lt"/>
              <a:ea typeface="+mn-ea"/>
              <a:cs typeface="+mn-cs"/>
            </a:endParaRPr>
          </a:p>
          <a:p>
            <a:pPr marL="685800" lvl="1" indent="-228600">
              <a:buFont typeface="+mj-lt"/>
              <a:buAutoNum type="alphaLcParenR"/>
            </a:pPr>
            <a:r>
              <a:rPr lang="en-US" sz="1200" kern="1200" dirty="0" smtClean="0">
                <a:solidFill>
                  <a:schemeClr val="tx1"/>
                </a:solidFill>
                <a:effectLst/>
                <a:latin typeface="+mn-lt"/>
                <a:ea typeface="+mn-ea"/>
                <a:cs typeface="+mn-cs"/>
              </a:rPr>
              <a:t>On a personal level: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Evaluate needs in a</a:t>
            </a:r>
            <a:r>
              <a:rPr lang="en-US" sz="1200" kern="1200" baseline="0" dirty="0" smtClean="0">
                <a:solidFill>
                  <a:schemeClr val="tx1"/>
                </a:solidFill>
                <a:effectLst/>
                <a:latin typeface="+mn-lt"/>
                <a:ea typeface="+mn-ea"/>
                <a:cs typeface="+mn-cs"/>
              </a:rPr>
              <a:t> field of interest. </a:t>
            </a:r>
            <a:r>
              <a:rPr lang="en-US" sz="1200" kern="1200" dirty="0" smtClean="0">
                <a:solidFill>
                  <a:schemeClr val="tx1"/>
                </a:solidFill>
                <a:effectLst/>
                <a:latin typeface="+mn-lt"/>
                <a:ea typeface="+mn-ea"/>
                <a:cs typeface="+mn-cs"/>
              </a:rPr>
              <a:t>Seek</a:t>
            </a:r>
            <a:r>
              <a:rPr lang="en-US" sz="1200" kern="1200" baseline="0" dirty="0" smtClean="0">
                <a:solidFill>
                  <a:schemeClr val="tx1"/>
                </a:solidFill>
                <a:effectLst/>
                <a:latin typeface="+mn-lt"/>
                <a:ea typeface="+mn-ea"/>
                <a:cs typeface="+mn-cs"/>
              </a:rPr>
              <a:t> out </a:t>
            </a:r>
            <a:r>
              <a:rPr lang="en-US" sz="1200" kern="1200" dirty="0" smtClean="0">
                <a:solidFill>
                  <a:schemeClr val="tx1"/>
                </a:solidFill>
                <a:effectLst/>
                <a:latin typeface="+mn-lt"/>
                <a:ea typeface="+mn-ea"/>
                <a:cs typeface="+mn-cs"/>
              </a:rPr>
              <a:t>where you can add value,</a:t>
            </a:r>
            <a:r>
              <a:rPr lang="en-US" sz="1200" kern="1200" baseline="0" dirty="0" smtClean="0">
                <a:solidFill>
                  <a:schemeClr val="tx1"/>
                </a:solidFill>
                <a:effectLst/>
                <a:latin typeface="+mn-lt"/>
                <a:ea typeface="+mn-ea"/>
                <a:cs typeface="+mn-cs"/>
              </a:rPr>
              <a:t> make a difference! Create a personal vision and set goals. Adopt! Follow your passion!</a:t>
            </a:r>
            <a:endParaRPr lang="en-US" sz="1200" kern="1200" dirty="0" smtClean="0">
              <a:solidFill>
                <a:schemeClr val="tx1"/>
              </a:solidFill>
              <a:effectLst/>
              <a:latin typeface="+mn-lt"/>
              <a:ea typeface="+mn-ea"/>
              <a:cs typeface="+mn-cs"/>
            </a:endParaRPr>
          </a:p>
          <a:p>
            <a:pPr marL="685800" lvl="1" indent="-228600">
              <a:buFont typeface="+mj-lt"/>
              <a:buAutoNum type="alphaLcParenR"/>
            </a:pPr>
            <a:endParaRPr lang="en-US" sz="1200" kern="1200" dirty="0" smtClean="0">
              <a:solidFill>
                <a:schemeClr val="tx1"/>
              </a:solidFill>
              <a:effectLst/>
              <a:latin typeface="+mn-lt"/>
              <a:ea typeface="+mn-ea"/>
              <a:cs typeface="+mn-cs"/>
            </a:endParaRPr>
          </a:p>
          <a:p>
            <a:pPr marL="685800" lvl="1" indent="-228600">
              <a:buFont typeface="+mj-lt"/>
              <a:buAutoNum type="alphaLcParenR"/>
            </a:pPr>
            <a:r>
              <a:rPr lang="en-US" sz="1200" kern="1200" dirty="0" smtClean="0">
                <a:solidFill>
                  <a:schemeClr val="tx1"/>
                </a:solidFill>
                <a:effectLst/>
                <a:latin typeface="+mn-lt"/>
                <a:ea typeface="+mn-ea"/>
                <a:cs typeface="+mn-cs"/>
              </a:rPr>
              <a:t>Be prepared for continuous course adjustments to reach your objectives.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Goals are never attained in a straight line! Critical thinking</a:t>
            </a:r>
            <a:r>
              <a:rPr lang="en-US" sz="1200" kern="1200" baseline="0" dirty="0" smtClean="0">
                <a:solidFill>
                  <a:schemeClr val="tx1"/>
                </a:solidFill>
                <a:effectLst/>
                <a:latin typeface="+mn-lt"/>
                <a:ea typeface="+mn-ea"/>
                <a:cs typeface="+mn-cs"/>
              </a:rPr>
              <a:t> from a knowledge base  is a precondition  to make good decisions.</a:t>
            </a:r>
          </a:p>
          <a:p>
            <a:pPr marL="685800" lvl="1" indent="-228600">
              <a:buFont typeface="+mj-lt"/>
              <a:buAutoNum type="alphaLcParenR"/>
            </a:pPr>
            <a:endParaRPr lang="en-US" sz="1200" kern="1200" baseline="0" dirty="0" smtClean="0">
              <a:solidFill>
                <a:schemeClr val="tx1"/>
              </a:solidFill>
              <a:effectLst/>
              <a:latin typeface="+mn-lt"/>
              <a:ea typeface="+mn-ea"/>
              <a:cs typeface="+mn-cs"/>
            </a:endParaRPr>
          </a:p>
          <a:p>
            <a:pPr marL="685800" lvl="1" indent="-228600">
              <a:buFont typeface="+mj-lt"/>
              <a:buAutoNum type="alphaLcParenR"/>
            </a:pPr>
            <a:r>
              <a:rPr lang="en-US" sz="1200" kern="1200" dirty="0" smtClean="0">
                <a:solidFill>
                  <a:schemeClr val="tx1"/>
                </a:solidFill>
                <a:effectLst/>
                <a:latin typeface="+mn-lt"/>
                <a:ea typeface="+mn-ea"/>
                <a:cs typeface="+mn-cs"/>
              </a:rPr>
              <a:t>Be opportunistic and adaptive.</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reate and respond to opportunities, coming from many  associations</a:t>
            </a:r>
            <a:r>
              <a:rPr lang="en-US" sz="1200" kern="1200" baseline="0" dirty="0" smtClean="0">
                <a:solidFill>
                  <a:schemeClr val="tx1"/>
                </a:solidFill>
                <a:effectLst/>
                <a:latin typeface="+mn-lt"/>
                <a:ea typeface="+mn-ea"/>
                <a:cs typeface="+mn-cs"/>
              </a:rPr>
              <a:t> with knowledgeable people.</a:t>
            </a:r>
            <a:endParaRPr lang="en-US" sz="1200" kern="1200" dirty="0" smtClean="0">
              <a:solidFill>
                <a:schemeClr val="tx1"/>
              </a:solidFill>
              <a:effectLst/>
              <a:latin typeface="+mn-lt"/>
              <a:ea typeface="+mn-ea"/>
              <a:cs typeface="+mn-cs"/>
            </a:endParaRPr>
          </a:p>
          <a:p>
            <a:pPr marL="0" indent="0">
              <a:buFontTx/>
              <a:buNone/>
            </a:pPr>
            <a:endParaRPr lang="en-US" sz="1200" kern="1200" baseline="0" dirty="0" smtClean="0">
              <a:solidFill>
                <a:schemeClr val="tx1"/>
              </a:solidFill>
              <a:effectLst/>
              <a:latin typeface="+mn-lt"/>
              <a:ea typeface="+mn-ea"/>
              <a:cs typeface="+mn-cs"/>
            </a:endParaRPr>
          </a:p>
          <a:p>
            <a:pPr marL="0" indent="0">
              <a:buFontTx/>
              <a:buNone/>
            </a:pPr>
            <a:r>
              <a:rPr lang="en-US" sz="1200" kern="1200" baseline="0" dirty="0" smtClean="0">
                <a:solidFill>
                  <a:schemeClr val="tx1"/>
                </a:solidFill>
                <a:effectLst/>
                <a:latin typeface="+mn-lt"/>
                <a:ea typeface="+mn-ea"/>
                <a:cs typeface="+mn-cs"/>
              </a:rPr>
              <a:t>Participation in your chosen field, will be immensely satisfying if engaged on a Global Basis. The energy and adrenalin rush make the life experience a wonderful and satisfying  ride!</a:t>
            </a:r>
            <a:endParaRPr lang="en-US" dirty="0"/>
          </a:p>
        </p:txBody>
      </p:sp>
      <p:sp>
        <p:nvSpPr>
          <p:cNvPr id="4" name="Slide Number Placeholder 3"/>
          <p:cNvSpPr>
            <a:spLocks noGrp="1"/>
          </p:cNvSpPr>
          <p:nvPr>
            <p:ph type="sldNum" sz="quarter" idx="10"/>
          </p:nvPr>
        </p:nvSpPr>
        <p:spPr/>
        <p:txBody>
          <a:bodyPr/>
          <a:lstStyle/>
          <a:p>
            <a:fld id="{6FA25982-F026-466D-8A7A-62467A4BEA06}" type="slidenum">
              <a:rPr lang="en-US" smtClean="0"/>
              <a:t>12</a:t>
            </a:fld>
            <a:endParaRPr lang="en-US" dirty="0"/>
          </a:p>
        </p:txBody>
      </p:sp>
    </p:spTree>
    <p:extLst>
      <p:ext uri="{BB962C8B-B14F-4D97-AF65-F5344CB8AC3E}">
        <p14:creationId xmlns:p14="http://schemas.microsoft.com/office/powerpoint/2010/main" val="221741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2" eaLnBrk="1" fontAlgn="auto" hangingPunct="1">
              <a:spcBef>
                <a:spcPts val="0"/>
              </a:spcBef>
              <a:spcAft>
                <a:spcPts val="0"/>
              </a:spcAft>
              <a:defRPr/>
            </a:pPr>
            <a:r>
              <a:rPr lang="en-US" dirty="0" smtClean="0">
                <a:latin typeface="+mn-lt"/>
              </a:rPr>
              <a:t>  </a:t>
            </a:r>
            <a:r>
              <a:rPr lang="en-US" dirty="0">
                <a:latin typeface="+mn-lt"/>
              </a:rPr>
              <a:t>A family business, Globe Machine Manufacturing Company is approaching 100 years of service to industry.  Engineering and Manufacturing of production machinery for large scale facilities is our core activity.  We are a fully vertically integrated manufacturer with expertise in high capacity automated production systems, beginning in our history with production machinery for building materials, such as wood composites, oriented strand board, medium density fiberboard, particleboard, moulded doorskins, and plywood industries.  Capacities of these large facilities </a:t>
            </a:r>
            <a:r>
              <a:rPr lang="en-US" dirty="0" smtClean="0">
                <a:latin typeface="+mn-lt"/>
              </a:rPr>
              <a:t>are</a:t>
            </a:r>
            <a:r>
              <a:rPr lang="en-US" baseline="0" dirty="0" smtClean="0">
                <a:latin typeface="+mn-lt"/>
              </a:rPr>
              <a:t> in excess of </a:t>
            </a:r>
            <a:r>
              <a:rPr lang="en-US" dirty="0" smtClean="0">
                <a:latin typeface="+mn-lt"/>
              </a:rPr>
              <a:t> </a:t>
            </a:r>
            <a:r>
              <a:rPr lang="en-US" dirty="0">
                <a:latin typeface="+mn-lt"/>
              </a:rPr>
              <a:t>1 Billion Square Feet per year.  Our experience in the last 30 years includes manufacturing systems for Paper, wood/plastic composites, compression moulding of UHMW and other sheet plastics, and systems for the production of light weight armor</a:t>
            </a:r>
            <a:r>
              <a:rPr lang="en-US" dirty="0" smtClean="0">
                <a:latin typeface="+mn-lt"/>
              </a:rPr>
              <a:t>. Recent developments also  include</a:t>
            </a:r>
            <a:r>
              <a:rPr lang="en-US" baseline="0" dirty="0" smtClean="0">
                <a:latin typeface="+mn-lt"/>
              </a:rPr>
              <a:t> introduction of disruptive technology for processing Carbon Fiber for  Automotive and Aerospace components.</a:t>
            </a:r>
            <a:r>
              <a:rPr lang="en-US" dirty="0" smtClean="0">
                <a:latin typeface="+mn-lt"/>
              </a:rPr>
              <a:t> </a:t>
            </a:r>
            <a:r>
              <a:rPr lang="en-US" dirty="0">
                <a:latin typeface="+mn-lt"/>
              </a:rPr>
              <a:t>Some examples of our capabilities </a:t>
            </a:r>
            <a:r>
              <a:rPr lang="en-US" dirty="0" smtClean="0">
                <a:latin typeface="+mn-lt"/>
              </a:rPr>
              <a:t>are </a:t>
            </a:r>
            <a:r>
              <a:rPr lang="en-US" dirty="0">
                <a:latin typeface="+mn-lt"/>
              </a:rPr>
              <a:t>described in the following slides.</a:t>
            </a:r>
          </a:p>
        </p:txBody>
      </p:sp>
      <p:sp>
        <p:nvSpPr>
          <p:cNvPr id="4" name="Slide Number Placeholder 3"/>
          <p:cNvSpPr>
            <a:spLocks noGrp="1"/>
          </p:cNvSpPr>
          <p:nvPr>
            <p:ph type="sldNum" sz="quarter" idx="10"/>
          </p:nvPr>
        </p:nvSpPr>
        <p:spPr/>
        <p:txBody>
          <a:bodyPr/>
          <a:lstStyle/>
          <a:p>
            <a:fld id="{6FA25982-F026-466D-8A7A-62467A4BEA0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4788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Globe finishing line shown, is processing continuously 10’ wide medium density</a:t>
            </a:r>
            <a:r>
              <a:rPr lang="en-US" baseline="0" dirty="0" smtClean="0"/>
              <a:t> fiberboard panels at speeds up to 60 meters per minute.  </a:t>
            </a:r>
            <a:endParaRPr lang="en-US" dirty="0"/>
          </a:p>
        </p:txBody>
      </p:sp>
      <p:sp>
        <p:nvSpPr>
          <p:cNvPr id="4" name="Slide Number Placeholder 3"/>
          <p:cNvSpPr>
            <a:spLocks noGrp="1"/>
          </p:cNvSpPr>
          <p:nvPr>
            <p:ph type="sldNum" sz="quarter" idx="10"/>
          </p:nvPr>
        </p:nvSpPr>
        <p:spPr/>
        <p:txBody>
          <a:bodyPr/>
          <a:lstStyle/>
          <a:p>
            <a:fld id="{6FA25982-F026-466D-8A7A-62467A4BEA0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0123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Globe system is a completely automated line for processing oriented strand-board, operating in a facility producing 600 million square feet per year of OSB building material.</a:t>
            </a:r>
            <a:endParaRPr lang="en-US" dirty="0"/>
          </a:p>
        </p:txBody>
      </p:sp>
      <p:sp>
        <p:nvSpPr>
          <p:cNvPr id="4" name="Slide Number Placeholder 3"/>
          <p:cNvSpPr>
            <a:spLocks noGrp="1"/>
          </p:cNvSpPr>
          <p:nvPr>
            <p:ph type="sldNum" sz="quarter" idx="10"/>
          </p:nvPr>
        </p:nvSpPr>
        <p:spPr/>
        <p:txBody>
          <a:bodyPr/>
          <a:lstStyle/>
          <a:p>
            <a:fld id="{6FA25982-F026-466D-8A7A-62467A4BEA0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0789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We are also active in the engineering and supply of paper roll handling systems, including robotic work cells.</a:t>
            </a:r>
          </a:p>
        </p:txBody>
      </p:sp>
      <p:sp>
        <p:nvSpPr>
          <p:cNvPr id="4" name="Slide Number Placeholder 3"/>
          <p:cNvSpPr>
            <a:spLocks noGrp="1"/>
          </p:cNvSpPr>
          <p:nvPr>
            <p:ph type="sldNum" sz="quarter" idx="10"/>
          </p:nvPr>
        </p:nvSpPr>
        <p:spPr/>
        <p:txBody>
          <a:bodyPr/>
          <a:lstStyle/>
          <a:p>
            <a:fld id="{6FA25982-F026-466D-8A7A-62467A4BEA0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3805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t>
            </a:r>
            <a:r>
              <a:rPr lang="en-US" dirty="0" smtClean="0"/>
              <a:t>a Tissue Industry</a:t>
            </a:r>
            <a:r>
              <a:rPr lang="en-US" baseline="0" dirty="0" smtClean="0"/>
              <a:t> </a:t>
            </a:r>
            <a:r>
              <a:rPr lang="en-US" dirty="0" smtClean="0"/>
              <a:t>roll handling system with integrated</a:t>
            </a:r>
            <a:r>
              <a:rPr lang="en-US" baseline="0" dirty="0" smtClean="0"/>
              <a:t> robotic work-cell, under test in our Facility in Tacoma.</a:t>
            </a:r>
            <a:endParaRPr lang="en-US" dirty="0"/>
          </a:p>
        </p:txBody>
      </p:sp>
      <p:sp>
        <p:nvSpPr>
          <p:cNvPr id="4" name="Slide Number Placeholder 3"/>
          <p:cNvSpPr>
            <a:spLocks noGrp="1"/>
          </p:cNvSpPr>
          <p:nvPr>
            <p:ph type="sldNum" sz="quarter" idx="10"/>
          </p:nvPr>
        </p:nvSpPr>
        <p:spPr/>
        <p:txBody>
          <a:bodyPr/>
          <a:lstStyle/>
          <a:p>
            <a:fld id="{6FA25982-F026-466D-8A7A-62467A4BEA0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220546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eaLnBrk="1" fontAlgn="auto" hangingPunct="1">
              <a:spcBef>
                <a:spcPts val="0"/>
              </a:spcBef>
              <a:spcAft>
                <a:spcPts val="0"/>
              </a:spcAft>
              <a:defRPr/>
            </a:pPr>
            <a:r>
              <a:rPr lang="en-US" dirty="0">
                <a:latin typeface="+mn-lt"/>
              </a:rPr>
              <a:t>This slide </a:t>
            </a:r>
            <a:r>
              <a:rPr lang="en-US" dirty="0" smtClean="0">
                <a:latin typeface="+mn-lt"/>
              </a:rPr>
              <a:t>is</a:t>
            </a:r>
            <a:r>
              <a:rPr lang="en-US" baseline="0" dirty="0" smtClean="0">
                <a:latin typeface="+mn-lt"/>
              </a:rPr>
              <a:t> </a:t>
            </a:r>
            <a:r>
              <a:rPr lang="en-US" dirty="0" smtClean="0">
                <a:latin typeface="+mn-lt"/>
              </a:rPr>
              <a:t> </a:t>
            </a:r>
            <a:r>
              <a:rPr lang="en-US" dirty="0">
                <a:latin typeface="+mn-lt"/>
              </a:rPr>
              <a:t>a Globe ultra high pressure press for manufacturing light-weight  armor.  Unit pressures of 5,000 psi, or 12,000 tons maximum are achieved. </a:t>
            </a:r>
            <a:r>
              <a:rPr lang="en-US" dirty="0" smtClean="0">
                <a:latin typeface="+mn-lt"/>
              </a:rPr>
              <a:t>The </a:t>
            </a:r>
            <a:r>
              <a:rPr lang="en-US" dirty="0">
                <a:latin typeface="+mn-lt"/>
              </a:rPr>
              <a:t>system was provided with </a:t>
            </a:r>
            <a:r>
              <a:rPr lang="en-US" dirty="0" smtClean="0">
                <a:latin typeface="+mn-lt"/>
              </a:rPr>
              <a:t>a completely </a:t>
            </a:r>
            <a:r>
              <a:rPr lang="en-US" dirty="0">
                <a:latin typeface="+mn-lt"/>
              </a:rPr>
              <a:t>automated simultaneous loading and </a:t>
            </a:r>
            <a:r>
              <a:rPr lang="en-US" dirty="0" smtClean="0">
                <a:latin typeface="+mn-lt"/>
              </a:rPr>
              <a:t>unloading</a:t>
            </a:r>
            <a:r>
              <a:rPr lang="en-US" baseline="0" dirty="0" smtClean="0">
                <a:latin typeface="+mn-lt"/>
              </a:rPr>
              <a:t> system. T</a:t>
            </a:r>
            <a:r>
              <a:rPr lang="en-US" dirty="0" smtClean="0">
                <a:latin typeface="+mn-lt"/>
              </a:rPr>
              <a:t>he 2 Million pound system was designed and manufactured in Tacoma and delivered</a:t>
            </a:r>
            <a:r>
              <a:rPr lang="en-US" baseline="0" dirty="0" smtClean="0">
                <a:latin typeface="+mn-lt"/>
              </a:rPr>
              <a:t> to the East Coast.</a:t>
            </a:r>
            <a:endParaRPr lang="en-US" dirty="0">
              <a:latin typeface="+mn-lt"/>
            </a:endParaRPr>
          </a:p>
          <a:p>
            <a:pPr defTabSz="914302" eaLnBrk="1" fontAlgn="auto" hangingPunct="1">
              <a:spcBef>
                <a:spcPts val="0"/>
              </a:spcBef>
              <a:spcAft>
                <a:spcPts val="0"/>
              </a:spcAft>
              <a:defRPr/>
            </a:pPr>
            <a:endParaRPr lang="en-US" dirty="0">
              <a:latin typeface="+mn-lt"/>
            </a:endParaRPr>
          </a:p>
          <a:p>
            <a:pPr defTabSz="914302" eaLnBrk="1" fontAlgn="auto" hangingPunct="1">
              <a:spcBef>
                <a:spcPts val="0"/>
              </a:spcBef>
              <a:spcAft>
                <a:spcPts val="0"/>
              </a:spcAft>
              <a:defRPr/>
            </a:pPr>
            <a:endParaRPr lang="en-US" dirty="0">
              <a:latin typeface="+mn-lt"/>
            </a:endParaRPr>
          </a:p>
          <a:p>
            <a:pPr defTabSz="914302" eaLnBrk="1" fontAlgn="auto" hangingPunct="1">
              <a:spcBef>
                <a:spcPts val="0"/>
              </a:spcBef>
              <a:spcAft>
                <a:spcPts val="0"/>
              </a:spcAft>
              <a:defRPr/>
            </a:pP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6FA25982-F026-466D-8A7A-62467A4BEA0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0069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6963" y="411163"/>
            <a:ext cx="4648200" cy="3486150"/>
          </a:xfrm>
        </p:spPr>
      </p:sp>
      <p:sp>
        <p:nvSpPr>
          <p:cNvPr id="3" name="Notes Placeholder 2"/>
          <p:cNvSpPr>
            <a:spLocks noGrp="1"/>
          </p:cNvSpPr>
          <p:nvPr>
            <p:ph type="body" idx="1"/>
          </p:nvPr>
        </p:nvSpPr>
        <p:spPr>
          <a:xfrm>
            <a:off x="699295" y="4118598"/>
            <a:ext cx="5504204" cy="4539443"/>
          </a:xfrm>
        </p:spPr>
        <p:txBody>
          <a:bodyPr/>
          <a:lstStyle/>
          <a:p>
            <a:pPr>
              <a:spcAft>
                <a:spcPts val="295"/>
              </a:spcAft>
            </a:pPr>
            <a:endParaRPr lang="en-US" dirty="0">
              <a:latin typeface="+mn-lt"/>
            </a:endParaRPr>
          </a:p>
          <a:p>
            <a:pPr>
              <a:spcAft>
                <a:spcPts val="295"/>
              </a:spcAft>
            </a:pPr>
            <a:r>
              <a:rPr lang="en-US" dirty="0">
                <a:latin typeface="+mn-lt"/>
              </a:rPr>
              <a:t>The Globe </a:t>
            </a:r>
            <a:r>
              <a:rPr lang="en-US" dirty="0" smtClean="0">
                <a:latin typeface="+mn-lt"/>
              </a:rPr>
              <a:t>RapidClave</a:t>
            </a:r>
            <a:r>
              <a:rPr lang="en-US" baseline="0" dirty="0" smtClean="0">
                <a:latin typeface="+mn-lt"/>
              </a:rPr>
              <a:t> </a:t>
            </a:r>
            <a:r>
              <a:rPr lang="en-US" dirty="0" smtClean="0">
                <a:latin typeface="+mn-lt"/>
              </a:rPr>
              <a:t> </a:t>
            </a:r>
            <a:r>
              <a:rPr lang="en-US" dirty="0">
                <a:latin typeface="+mn-lt"/>
              </a:rPr>
              <a:t>System is a non-autoclave carbon fiber component thermal processing and consolidation system, developed in partnership </a:t>
            </a:r>
            <a:r>
              <a:rPr lang="en-US" dirty="0" smtClean="0">
                <a:latin typeface="+mn-lt"/>
              </a:rPr>
              <a:t>with</a:t>
            </a:r>
            <a:r>
              <a:rPr lang="en-US" baseline="0" dirty="0" smtClean="0">
                <a:latin typeface="+mn-lt"/>
              </a:rPr>
              <a:t> Israeli Kibbutz owned P</a:t>
            </a:r>
            <a:r>
              <a:rPr lang="en-US" dirty="0" smtClean="0">
                <a:latin typeface="+mn-lt"/>
              </a:rPr>
              <a:t>lasan </a:t>
            </a:r>
            <a:r>
              <a:rPr lang="en-US" dirty="0">
                <a:latin typeface="+mn-lt"/>
              </a:rPr>
              <a:t>Carbon Composites, that has reduced part to part cycle time from 90 plus minutes to 17 minutes and better.  The first application of the rapid cure system today is production </a:t>
            </a:r>
            <a:r>
              <a:rPr lang="en-US" dirty="0" smtClean="0">
                <a:latin typeface="+mn-lt"/>
              </a:rPr>
              <a:t>proven</a:t>
            </a:r>
            <a:r>
              <a:rPr lang="en-US" baseline="0" dirty="0" smtClean="0">
                <a:latin typeface="+mn-lt"/>
              </a:rPr>
              <a:t> </a:t>
            </a:r>
            <a:r>
              <a:rPr lang="en-US" dirty="0" smtClean="0">
                <a:latin typeface="+mn-lt"/>
              </a:rPr>
              <a:t>to </a:t>
            </a:r>
            <a:r>
              <a:rPr lang="en-US" dirty="0">
                <a:latin typeface="+mn-lt"/>
              </a:rPr>
              <a:t>produce superior class A finishes for body panels, such as fenders, roofs and hoods.  An example of a part produced by the rapid cure system is shown on the slide</a:t>
            </a:r>
            <a:r>
              <a:rPr lang="en-US" dirty="0" smtClean="0">
                <a:latin typeface="+mn-lt"/>
              </a:rPr>
              <a:t>.  </a:t>
            </a:r>
            <a:r>
              <a:rPr lang="en-US" dirty="0">
                <a:latin typeface="+mn-lt"/>
              </a:rPr>
              <a:t>A </a:t>
            </a:r>
            <a:r>
              <a:rPr lang="en-US" dirty="0" smtClean="0">
                <a:latin typeface="+mn-lt"/>
              </a:rPr>
              <a:t>disruptive</a:t>
            </a:r>
            <a:r>
              <a:rPr lang="en-US" baseline="0" dirty="0" smtClean="0">
                <a:latin typeface="+mn-lt"/>
              </a:rPr>
              <a:t> technology </a:t>
            </a:r>
            <a:r>
              <a:rPr lang="en-US" dirty="0" smtClean="0">
                <a:latin typeface="+mn-lt"/>
              </a:rPr>
              <a:t>was needed</a:t>
            </a:r>
            <a:r>
              <a:rPr lang="en-US" baseline="0" dirty="0" smtClean="0">
                <a:latin typeface="+mn-lt"/>
              </a:rPr>
              <a:t> and developed</a:t>
            </a:r>
            <a:r>
              <a:rPr lang="en-US" dirty="0" smtClean="0">
                <a:latin typeface="+mn-lt"/>
              </a:rPr>
              <a:t>.  </a:t>
            </a:r>
            <a:r>
              <a:rPr lang="en-US" dirty="0">
                <a:latin typeface="+mn-lt"/>
              </a:rPr>
              <a:t>We agreed that existing processing techniques were </a:t>
            </a:r>
            <a:r>
              <a:rPr lang="en-US" dirty="0" smtClean="0">
                <a:latin typeface="+mn-lt"/>
              </a:rPr>
              <a:t>limiting </a:t>
            </a:r>
            <a:r>
              <a:rPr lang="en-US" dirty="0">
                <a:latin typeface="+mn-lt"/>
              </a:rPr>
              <a:t>the widespread commercialization of advanced materials in the auto industry and other </a:t>
            </a:r>
            <a:r>
              <a:rPr lang="en-US" dirty="0" smtClean="0">
                <a:latin typeface="+mn-lt"/>
              </a:rPr>
              <a:t>sectors.</a:t>
            </a:r>
            <a:endParaRPr lang="en-US" dirty="0"/>
          </a:p>
        </p:txBody>
      </p:sp>
      <p:sp>
        <p:nvSpPr>
          <p:cNvPr id="4" name="Slide Number Placeholder 3"/>
          <p:cNvSpPr>
            <a:spLocks noGrp="1"/>
          </p:cNvSpPr>
          <p:nvPr>
            <p:ph type="sldNum" sz="quarter" idx="10"/>
          </p:nvPr>
        </p:nvSpPr>
        <p:spPr/>
        <p:txBody>
          <a:bodyPr/>
          <a:lstStyle/>
          <a:p>
            <a:fld id="{6FA25982-F026-466D-8A7A-62467A4BEA0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005774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2014</a:t>
            </a:r>
            <a:r>
              <a:rPr lang="en-US" baseline="0" dirty="0" smtClean="0"/>
              <a:t> Corvette Stingray roof, produced on the Globe RapidClave, with our VP and General Manager, Ron Jacobsen in our Tacoma Laboratory.</a:t>
            </a:r>
            <a:endParaRPr lang="en-US" dirty="0"/>
          </a:p>
        </p:txBody>
      </p:sp>
      <p:sp>
        <p:nvSpPr>
          <p:cNvPr id="4" name="Slide Number Placeholder 3"/>
          <p:cNvSpPr>
            <a:spLocks noGrp="1"/>
          </p:cNvSpPr>
          <p:nvPr>
            <p:ph type="sldNum" sz="quarter" idx="10"/>
          </p:nvPr>
        </p:nvSpPr>
        <p:spPr/>
        <p:txBody>
          <a:bodyPr/>
          <a:lstStyle/>
          <a:p>
            <a:fld id="{6FA25982-F026-466D-8A7A-62467A4BEA06}" type="slidenum">
              <a:rPr lang="en-US" smtClean="0"/>
              <a:t>9</a:t>
            </a:fld>
            <a:endParaRPr lang="en-US" dirty="0"/>
          </a:p>
        </p:txBody>
      </p:sp>
    </p:spTree>
    <p:extLst>
      <p:ext uri="{BB962C8B-B14F-4D97-AF65-F5344CB8AC3E}">
        <p14:creationId xmlns:p14="http://schemas.microsoft.com/office/powerpoint/2010/main" val="370045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9CF186D-DE4A-47E8-B28B-FEF70D334AA8}" type="datetimeFigureOut">
              <a:rPr lang="en-US" smtClean="0"/>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FABB28-70B4-4C7A-8BE8-22D25CB3E25F}" type="slidenum">
              <a:rPr lang="en-US" smtClean="0"/>
              <a:t>‹#›</a:t>
            </a:fld>
            <a:endParaRPr lang="en-US" dirty="0"/>
          </a:p>
        </p:txBody>
      </p:sp>
    </p:spTree>
    <p:extLst>
      <p:ext uri="{BB962C8B-B14F-4D97-AF65-F5344CB8AC3E}">
        <p14:creationId xmlns:p14="http://schemas.microsoft.com/office/powerpoint/2010/main" val="80977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F186D-DE4A-47E8-B28B-FEF70D334AA8}" type="datetimeFigureOut">
              <a:rPr lang="en-US" smtClean="0"/>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FABB28-70B4-4C7A-8BE8-22D25CB3E25F}" type="slidenum">
              <a:rPr lang="en-US" smtClean="0"/>
              <a:t>‹#›</a:t>
            </a:fld>
            <a:endParaRPr lang="en-US" dirty="0"/>
          </a:p>
        </p:txBody>
      </p:sp>
    </p:spTree>
    <p:extLst>
      <p:ext uri="{BB962C8B-B14F-4D97-AF65-F5344CB8AC3E}">
        <p14:creationId xmlns:p14="http://schemas.microsoft.com/office/powerpoint/2010/main" val="274094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F186D-DE4A-47E8-B28B-FEF70D334AA8}" type="datetimeFigureOut">
              <a:rPr lang="en-US" smtClean="0"/>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FABB28-70B4-4C7A-8BE8-22D25CB3E25F}" type="slidenum">
              <a:rPr lang="en-US" smtClean="0"/>
              <a:t>‹#›</a:t>
            </a:fld>
            <a:endParaRPr lang="en-US" dirty="0"/>
          </a:p>
        </p:txBody>
      </p:sp>
    </p:spTree>
    <p:extLst>
      <p:ext uri="{BB962C8B-B14F-4D97-AF65-F5344CB8AC3E}">
        <p14:creationId xmlns:p14="http://schemas.microsoft.com/office/powerpoint/2010/main" val="197035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1"/>
            <a:ext cx="8229600" cy="731839"/>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9CF186D-DE4A-47E8-B28B-FEF70D334AA8}" type="datetimeFigureOut">
              <a:rPr lang="en-US" smtClean="0"/>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FABB28-70B4-4C7A-8BE8-22D25CB3E25F}" type="slidenum">
              <a:rPr lang="en-US" smtClean="0"/>
              <a:t>‹#›</a:t>
            </a:fld>
            <a:endParaRPr lang="en-US" dirty="0"/>
          </a:p>
        </p:txBody>
      </p:sp>
    </p:spTree>
    <p:extLst>
      <p:ext uri="{BB962C8B-B14F-4D97-AF65-F5344CB8AC3E}">
        <p14:creationId xmlns:p14="http://schemas.microsoft.com/office/powerpoint/2010/main" val="151156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CF186D-DE4A-47E8-B28B-FEF70D334AA8}" type="datetimeFigureOut">
              <a:rPr lang="en-US" smtClean="0"/>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FABB28-70B4-4C7A-8BE8-22D25CB3E25F}" type="slidenum">
              <a:rPr lang="en-US" smtClean="0"/>
              <a:t>‹#›</a:t>
            </a:fld>
            <a:endParaRPr lang="en-US" dirty="0"/>
          </a:p>
        </p:txBody>
      </p:sp>
    </p:spTree>
    <p:extLst>
      <p:ext uri="{BB962C8B-B14F-4D97-AF65-F5344CB8AC3E}">
        <p14:creationId xmlns:p14="http://schemas.microsoft.com/office/powerpoint/2010/main" val="101781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9CF186D-DE4A-47E8-B28B-FEF70D334AA8}" type="datetimeFigureOut">
              <a:rPr lang="en-US" smtClean="0"/>
              <a:t>5/19/2014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FABB28-70B4-4C7A-8BE8-22D25CB3E25F}" type="slidenum">
              <a:rPr lang="en-US" smtClean="0"/>
              <a:t>‹#›</a:t>
            </a:fld>
            <a:endParaRPr lang="en-US" dirty="0"/>
          </a:p>
        </p:txBody>
      </p:sp>
    </p:spTree>
    <p:extLst>
      <p:ext uri="{BB962C8B-B14F-4D97-AF65-F5344CB8AC3E}">
        <p14:creationId xmlns:p14="http://schemas.microsoft.com/office/powerpoint/2010/main" val="4630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9CF186D-DE4A-47E8-B28B-FEF70D334AA8}" type="datetimeFigureOut">
              <a:rPr lang="en-US" smtClean="0"/>
              <a:t>5/19/2014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FABB28-70B4-4C7A-8BE8-22D25CB3E25F}" type="slidenum">
              <a:rPr lang="en-US" smtClean="0"/>
              <a:t>‹#›</a:t>
            </a:fld>
            <a:endParaRPr lang="en-US" dirty="0"/>
          </a:p>
        </p:txBody>
      </p:sp>
    </p:spTree>
    <p:extLst>
      <p:ext uri="{BB962C8B-B14F-4D97-AF65-F5344CB8AC3E}">
        <p14:creationId xmlns:p14="http://schemas.microsoft.com/office/powerpoint/2010/main" val="372599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CF186D-DE4A-47E8-B28B-FEF70D334AA8}" type="datetimeFigureOut">
              <a:rPr lang="en-US" smtClean="0"/>
              <a:t>5/19/2014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FABB28-70B4-4C7A-8BE8-22D25CB3E25F}" type="slidenum">
              <a:rPr lang="en-US" smtClean="0"/>
              <a:t>‹#›</a:t>
            </a:fld>
            <a:endParaRPr lang="en-US" dirty="0"/>
          </a:p>
        </p:txBody>
      </p:sp>
    </p:spTree>
    <p:extLst>
      <p:ext uri="{BB962C8B-B14F-4D97-AF65-F5344CB8AC3E}">
        <p14:creationId xmlns:p14="http://schemas.microsoft.com/office/powerpoint/2010/main" val="21265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F186D-DE4A-47E8-B28B-FEF70D334AA8}" type="datetimeFigureOut">
              <a:rPr lang="en-US" smtClean="0"/>
              <a:t>5/19/2014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FABB28-70B4-4C7A-8BE8-22D25CB3E25F}" type="slidenum">
              <a:rPr lang="en-US" smtClean="0"/>
              <a:t>‹#›</a:t>
            </a:fld>
            <a:endParaRPr lang="en-US" dirty="0"/>
          </a:p>
        </p:txBody>
      </p:sp>
    </p:spTree>
    <p:extLst>
      <p:ext uri="{BB962C8B-B14F-4D97-AF65-F5344CB8AC3E}">
        <p14:creationId xmlns:p14="http://schemas.microsoft.com/office/powerpoint/2010/main" val="305668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9CF186D-DE4A-47E8-B28B-FEF70D334AA8}" type="datetimeFigureOut">
              <a:rPr lang="en-US" smtClean="0"/>
              <a:t>5/19/2014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FABB28-70B4-4C7A-8BE8-22D25CB3E25F}" type="slidenum">
              <a:rPr lang="en-US" smtClean="0"/>
              <a:t>‹#›</a:t>
            </a:fld>
            <a:endParaRPr lang="en-US" dirty="0"/>
          </a:p>
        </p:txBody>
      </p:sp>
    </p:spTree>
    <p:extLst>
      <p:ext uri="{BB962C8B-B14F-4D97-AF65-F5344CB8AC3E}">
        <p14:creationId xmlns:p14="http://schemas.microsoft.com/office/powerpoint/2010/main" val="114958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F186D-DE4A-47E8-B28B-FEF70D334AA8}" type="datetimeFigureOut">
              <a:rPr lang="en-US" smtClean="0"/>
              <a:t>5/19/2014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FABB28-70B4-4C7A-8BE8-22D25CB3E25F}" type="slidenum">
              <a:rPr lang="en-US" smtClean="0"/>
              <a:t>‹#›</a:t>
            </a:fld>
            <a:endParaRPr lang="en-US" dirty="0"/>
          </a:p>
        </p:txBody>
      </p:sp>
    </p:spTree>
    <p:extLst>
      <p:ext uri="{BB962C8B-B14F-4D97-AF65-F5344CB8AC3E}">
        <p14:creationId xmlns:p14="http://schemas.microsoft.com/office/powerpoint/2010/main" val="110431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8761"/>
            <a:ext cx="8229600" cy="73183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1"/>
            <a:ext cx="8229600" cy="49069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334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F186D-DE4A-47E8-B28B-FEF70D334AA8}" type="datetimeFigureOut">
              <a:rPr lang="en-US" smtClean="0"/>
              <a:t>5/19/2014</a:t>
            </a:fld>
            <a:endParaRPr lang="en-US" dirty="0"/>
          </a:p>
        </p:txBody>
      </p:sp>
      <p:sp>
        <p:nvSpPr>
          <p:cNvPr id="5" name="Footer Placeholder 4"/>
          <p:cNvSpPr>
            <a:spLocks noGrp="1"/>
          </p:cNvSpPr>
          <p:nvPr>
            <p:ph type="ftr" sz="quarter" idx="3"/>
          </p:nvPr>
        </p:nvSpPr>
        <p:spPr>
          <a:xfrm>
            <a:off x="32004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ABB28-70B4-4C7A-8BE8-22D25CB3E25F}" type="slidenum">
              <a:rPr lang="en-US" smtClean="0"/>
              <a:t>‹#›</a:t>
            </a:fld>
            <a:endParaRPr lang="en-US" dirty="0"/>
          </a:p>
        </p:txBody>
      </p:sp>
      <p:cxnSp>
        <p:nvCxnSpPr>
          <p:cNvPr id="10" name="Straight Connector 9"/>
          <p:cNvCxnSpPr/>
          <p:nvPr/>
        </p:nvCxnSpPr>
        <p:spPr>
          <a:xfrm>
            <a:off x="0" y="6248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71600" y="6353889"/>
            <a:ext cx="3124200" cy="369332"/>
          </a:xfrm>
          <a:prstGeom prst="rect">
            <a:avLst/>
          </a:prstGeom>
          <a:noFill/>
        </p:spPr>
        <p:txBody>
          <a:bodyPr wrap="square" rtlCol="0">
            <a:spAutoFit/>
          </a:bodyPr>
          <a:lstStyle/>
          <a:p>
            <a:r>
              <a:rPr lang="en-US" b="1" baseline="0" dirty="0" smtClean="0">
                <a:solidFill>
                  <a:schemeClr val="bg1">
                    <a:lumMod val="50000"/>
                  </a:schemeClr>
                </a:solidFill>
              </a:rPr>
              <a:t>A Company Overview</a:t>
            </a:r>
            <a:endParaRPr lang="en-US" b="1" dirty="0">
              <a:solidFill>
                <a:schemeClr val="bg1">
                  <a:lumMod val="50000"/>
                </a:schemeClr>
              </a:solidFill>
            </a:endParaRPr>
          </a:p>
        </p:txBody>
      </p:sp>
      <p:sp>
        <p:nvSpPr>
          <p:cNvPr id="12" name="TextBox 11"/>
          <p:cNvSpPr txBox="1"/>
          <p:nvPr/>
        </p:nvSpPr>
        <p:spPr>
          <a:xfrm>
            <a:off x="3657600" y="6449038"/>
            <a:ext cx="3048000" cy="246221"/>
          </a:xfrm>
          <a:prstGeom prst="rect">
            <a:avLst/>
          </a:prstGeom>
          <a:noFill/>
        </p:spPr>
        <p:txBody>
          <a:bodyPr wrap="square" rtlCol="0">
            <a:spAutoFit/>
          </a:bodyPr>
          <a:lstStyle/>
          <a:p>
            <a:r>
              <a:rPr lang="en-US" sz="1000" dirty="0" smtClean="0">
                <a:solidFill>
                  <a:schemeClr val="bg1">
                    <a:lumMod val="50000"/>
                  </a:schemeClr>
                </a:solidFill>
              </a:rPr>
              <a:t>PROPRIETARY + CONFIDENTIAL + PATENTS</a:t>
            </a:r>
            <a:r>
              <a:rPr lang="en-US" sz="1000" baseline="0" dirty="0" smtClean="0">
                <a:solidFill>
                  <a:schemeClr val="bg1">
                    <a:lumMod val="50000"/>
                  </a:schemeClr>
                </a:solidFill>
              </a:rPr>
              <a:t> PENDING</a:t>
            </a:r>
            <a:endParaRPr lang="en-US" sz="1000" dirty="0">
              <a:solidFill>
                <a:schemeClr val="bg1">
                  <a:lumMod val="50000"/>
                </a:schemeClr>
              </a:solidFill>
            </a:endParaRPr>
          </a:p>
        </p:txBody>
      </p:sp>
      <p:sp>
        <p:nvSpPr>
          <p:cNvPr id="15" name="TextBox 14"/>
          <p:cNvSpPr txBox="1"/>
          <p:nvPr/>
        </p:nvSpPr>
        <p:spPr>
          <a:xfrm>
            <a:off x="7391400" y="6477000"/>
            <a:ext cx="1198728" cy="184666"/>
          </a:xfrm>
          <a:prstGeom prst="rect">
            <a:avLst/>
          </a:prstGeom>
          <a:noFill/>
        </p:spPr>
        <p:txBody>
          <a:bodyPr wrap="square" rtlCol="0">
            <a:spAutoFit/>
          </a:bodyPr>
          <a:lstStyle/>
          <a:p>
            <a:pPr algn="l"/>
            <a:r>
              <a:rPr lang="en-US" sz="600" b="0" i="1" u="none" baseline="0" dirty="0" smtClean="0">
                <a:solidFill>
                  <a:srgbClr val="0070C0"/>
                </a:solidFill>
                <a:latin typeface="Century Gothic" pitchFamily="34" charset="0"/>
              </a:rPr>
              <a:t>Technology by</a:t>
            </a:r>
            <a:endParaRPr lang="en-US" sz="1050" b="0" i="1" u="none" dirty="0">
              <a:solidFill>
                <a:srgbClr val="0070C0"/>
              </a:solidFill>
              <a:latin typeface="Century Gothic" pitchFamily="34" charset="0"/>
            </a:endParaRPr>
          </a:p>
        </p:txBody>
      </p:sp>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2400" y="6400800"/>
            <a:ext cx="1184880" cy="270571"/>
          </a:xfrm>
          <a:prstGeom prst="rect">
            <a:avLst/>
          </a:prstGeom>
        </p:spPr>
      </p:pic>
      <p:pic>
        <p:nvPicPr>
          <p:cNvPr id="8" name="Picture 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011772" y="6374065"/>
            <a:ext cx="1914449" cy="415747"/>
          </a:xfrm>
          <a:prstGeom prst="rect">
            <a:avLst/>
          </a:prstGeom>
        </p:spPr>
      </p:pic>
    </p:spTree>
    <p:extLst>
      <p:ext uri="{BB962C8B-B14F-4D97-AF65-F5344CB8AC3E}">
        <p14:creationId xmlns:p14="http://schemas.microsoft.com/office/powerpoint/2010/main" val="3998592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1800" b="1" kern="1200">
          <a:solidFill>
            <a:schemeClr val="bg1">
              <a:lumMod val="50000"/>
            </a:schemeClr>
          </a:solidFill>
          <a:latin typeface="+mj-lt"/>
          <a:ea typeface="+mj-ea"/>
          <a:cs typeface="+mj-cs"/>
        </a:defRPr>
      </a:lvl1pPr>
    </p:titleStyle>
    <p:bodyStyle>
      <a:lvl1pPr marL="2857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3" Type="http://schemas.openxmlformats.org/officeDocument/2006/relationships/image" Target="../media/image28.jpe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png"/><Relationship Id="rId21" Type="http://schemas.openxmlformats.org/officeDocument/2006/relationships/image" Target="../media/image36.png"/><Relationship Id="rId34" Type="http://schemas.openxmlformats.org/officeDocument/2006/relationships/image" Target="../media/image49.jpeg"/><Relationship Id="rId42" Type="http://schemas.openxmlformats.org/officeDocument/2006/relationships/image" Target="../media/image57.jpeg"/><Relationship Id="rId47" Type="http://schemas.openxmlformats.org/officeDocument/2006/relationships/image" Target="../media/image61.jpeg"/><Relationship Id="rId7" Type="http://schemas.openxmlformats.org/officeDocument/2006/relationships/image" Target="../media/image22.png"/><Relationship Id="rId2" Type="http://schemas.openxmlformats.org/officeDocument/2006/relationships/notesSlide" Target="../notesSlides/notesSlide11.xml"/><Relationship Id="rId16" Type="http://schemas.openxmlformats.org/officeDocument/2006/relationships/image" Target="../media/image31.png"/><Relationship Id="rId29"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52.jpeg"/><Relationship Id="rId40" Type="http://schemas.openxmlformats.org/officeDocument/2006/relationships/image" Target="../media/image55.png"/><Relationship Id="rId45" Type="http://schemas.openxmlformats.org/officeDocument/2006/relationships/image" Target="../media/image60.jpeg"/><Relationship Id="rId5" Type="http://schemas.openxmlformats.org/officeDocument/2006/relationships/image" Target="../media/image20.png"/><Relationship Id="rId15" Type="http://schemas.openxmlformats.org/officeDocument/2006/relationships/image" Target="../media/image30.jpeg"/><Relationship Id="rId23" Type="http://schemas.openxmlformats.org/officeDocument/2006/relationships/image" Target="../media/image38.png"/><Relationship Id="rId28" Type="http://schemas.openxmlformats.org/officeDocument/2006/relationships/image" Target="../media/image43.jpeg"/><Relationship Id="rId36" Type="http://schemas.openxmlformats.org/officeDocument/2006/relationships/image" Target="../media/image51.jpeg"/><Relationship Id="rId10" Type="http://schemas.openxmlformats.org/officeDocument/2006/relationships/image" Target="../media/image25.jpeg"/><Relationship Id="rId19" Type="http://schemas.openxmlformats.org/officeDocument/2006/relationships/image" Target="../media/image34.png"/><Relationship Id="rId31" Type="http://schemas.openxmlformats.org/officeDocument/2006/relationships/image" Target="../media/image46.png"/><Relationship Id="rId44" Type="http://schemas.openxmlformats.org/officeDocument/2006/relationships/image" Target="../media/image59.pn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jpeg"/><Relationship Id="rId30" Type="http://schemas.openxmlformats.org/officeDocument/2006/relationships/image" Target="../media/image45.png"/><Relationship Id="rId35" Type="http://schemas.openxmlformats.org/officeDocument/2006/relationships/image" Target="../media/image50.jpeg"/><Relationship Id="rId43" Type="http://schemas.openxmlformats.org/officeDocument/2006/relationships/image" Target="../media/image58.jpeg"/><Relationship Id="rId8" Type="http://schemas.openxmlformats.org/officeDocument/2006/relationships/image" Target="../media/image23.jpeg"/><Relationship Id="rId3" Type="http://schemas.openxmlformats.org/officeDocument/2006/relationships/image" Target="../media/image18.png"/><Relationship Id="rId12" Type="http://schemas.openxmlformats.org/officeDocument/2006/relationships/image" Target="../media/image27.jpeg"/><Relationship Id="rId17" Type="http://schemas.openxmlformats.org/officeDocument/2006/relationships/image" Target="../media/image32.jpeg"/><Relationship Id="rId25" Type="http://schemas.openxmlformats.org/officeDocument/2006/relationships/image" Target="../media/image40.jpeg"/><Relationship Id="rId33" Type="http://schemas.openxmlformats.org/officeDocument/2006/relationships/image" Target="../media/image48.jpeg"/><Relationship Id="rId38" Type="http://schemas.openxmlformats.org/officeDocument/2006/relationships/image" Target="../media/image53.jpeg"/><Relationship Id="rId46" Type="http://schemas.openxmlformats.org/officeDocument/2006/relationships/image" Target="../media/image1.jpg"/><Relationship Id="rId20" Type="http://schemas.openxmlformats.org/officeDocument/2006/relationships/image" Target="../media/image35.png"/><Relationship Id="rId41" Type="http://schemas.openxmlformats.org/officeDocument/2006/relationships/image" Target="../media/image5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248400"/>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495800" y="914400"/>
            <a:ext cx="4419600" cy="2686053"/>
          </a:xfrm>
          <a:noFill/>
        </p:spPr>
        <p:txBody>
          <a:bodyPr>
            <a:normAutofit fontScale="90000"/>
          </a:bodyPr>
          <a:lstStyle/>
          <a:p>
            <a:pPr algn="ctr"/>
            <a:r>
              <a:rPr lang="en-US" sz="3600" dirty="0" smtClean="0">
                <a:solidFill>
                  <a:schemeClr val="bg1"/>
                </a:solidFill>
              </a:rPr>
              <a:t>Globe Machine Manufacturing Company</a:t>
            </a:r>
            <a:r>
              <a:rPr lang="en-US" sz="2800" dirty="0" smtClean="0">
                <a:solidFill>
                  <a:schemeClr val="bg1"/>
                </a:solidFill>
              </a:rPr>
              <a:t/>
            </a:r>
            <a:br>
              <a:rPr lang="en-US" sz="2800" dirty="0" smtClean="0">
                <a:solidFill>
                  <a:schemeClr val="bg1"/>
                </a:solidFill>
              </a:rPr>
            </a:br>
            <a:r>
              <a:rPr lang="en-US" sz="1300" b="0" i="1" dirty="0">
                <a:solidFill>
                  <a:schemeClr val="bg1"/>
                </a:solidFill>
              </a:rPr>
              <a:t/>
            </a:r>
            <a:br>
              <a:rPr lang="en-US" sz="1300" b="0" i="1" dirty="0">
                <a:solidFill>
                  <a:schemeClr val="bg1"/>
                </a:solidFill>
              </a:rPr>
            </a:br>
            <a:r>
              <a:rPr lang="en-US" b="0" i="1" dirty="0" smtClean="0">
                <a:solidFill>
                  <a:schemeClr val="bg1"/>
                </a:solidFill>
              </a:rPr>
              <a:t>Presentation to:</a:t>
            </a:r>
            <a:r>
              <a:rPr lang="en-US" sz="1300" b="0" i="1" dirty="0" smtClean="0">
                <a:solidFill>
                  <a:schemeClr val="bg1"/>
                </a:solidFill>
              </a:rPr>
              <a:t/>
            </a:r>
            <a:br>
              <a:rPr lang="en-US" sz="1300" b="0" i="1" dirty="0" smtClean="0">
                <a:solidFill>
                  <a:schemeClr val="bg1"/>
                </a:solidFill>
              </a:rPr>
            </a:br>
            <a:r>
              <a:rPr lang="en-US" sz="3400" dirty="0" smtClean="0">
                <a:solidFill>
                  <a:schemeClr val="bg1"/>
                </a:solidFill>
              </a:rPr>
              <a:t>University of Washington, Tacoma</a:t>
            </a:r>
            <a:endParaRPr lang="en-US" sz="3400" b="0" i="1" dirty="0">
              <a:solidFill>
                <a:schemeClr val="bg1"/>
              </a:solidFill>
            </a:endParaRPr>
          </a:p>
        </p:txBody>
      </p:sp>
      <p:sp>
        <p:nvSpPr>
          <p:cNvPr id="3" name="Subtitle 2"/>
          <p:cNvSpPr>
            <a:spLocks noGrp="1"/>
          </p:cNvSpPr>
          <p:nvPr>
            <p:ph type="subTitle" idx="1"/>
          </p:nvPr>
        </p:nvSpPr>
        <p:spPr>
          <a:xfrm>
            <a:off x="4495800" y="4038600"/>
            <a:ext cx="2743200" cy="1371600"/>
          </a:xfrm>
        </p:spPr>
        <p:txBody>
          <a:bodyPr/>
          <a:lstStyle/>
          <a:p>
            <a:pPr algn="l"/>
            <a:r>
              <a:rPr lang="en-US" b="1" dirty="0" smtClean="0">
                <a:solidFill>
                  <a:schemeClr val="bg1"/>
                </a:solidFill>
              </a:rPr>
              <a:t>701 East D Street</a:t>
            </a:r>
            <a:br>
              <a:rPr lang="en-US" b="1" dirty="0" smtClean="0">
                <a:solidFill>
                  <a:schemeClr val="bg1"/>
                </a:solidFill>
              </a:rPr>
            </a:br>
            <a:r>
              <a:rPr lang="en-US" b="1" dirty="0" smtClean="0">
                <a:solidFill>
                  <a:schemeClr val="bg1"/>
                </a:solidFill>
              </a:rPr>
              <a:t>Tacoma, Washington, USA</a:t>
            </a:r>
            <a:r>
              <a:rPr lang="en-US" b="1" dirty="0">
                <a:solidFill>
                  <a:schemeClr val="bg1"/>
                </a:solidFill>
              </a:rPr>
              <a:t/>
            </a:r>
            <a:br>
              <a:rPr lang="en-US" b="1" dirty="0">
                <a:solidFill>
                  <a:schemeClr val="bg1"/>
                </a:solidFill>
              </a:rPr>
            </a:br>
            <a:r>
              <a:rPr lang="en-US" b="1" dirty="0" smtClean="0">
                <a:solidFill>
                  <a:schemeClr val="bg1"/>
                </a:solidFill>
              </a:rPr>
              <a:t>Ph 253-383-2584</a:t>
            </a:r>
            <a:br>
              <a:rPr lang="en-US" b="1" dirty="0" smtClean="0">
                <a:solidFill>
                  <a:schemeClr val="bg1"/>
                </a:solidFill>
              </a:rPr>
            </a:br>
            <a:r>
              <a:rPr lang="en-US" b="1" dirty="0" smtClean="0">
                <a:solidFill>
                  <a:schemeClr val="bg1"/>
                </a:solidFill>
              </a:rPr>
              <a:t>Fax 253-572-9672</a:t>
            </a:r>
            <a:br>
              <a:rPr lang="en-US" b="1" dirty="0" smtClean="0">
                <a:solidFill>
                  <a:schemeClr val="bg1"/>
                </a:solidFill>
              </a:rPr>
            </a:br>
            <a:r>
              <a:rPr lang="en-US" b="1" dirty="0" smtClean="0">
                <a:solidFill>
                  <a:schemeClr val="bg1"/>
                </a:solidFill>
              </a:rPr>
              <a:t>www.globemachine.com</a:t>
            </a:r>
          </a:p>
        </p:txBody>
      </p:sp>
    </p:spTree>
    <p:extLst>
      <p:ext uri="{BB962C8B-B14F-4D97-AF65-F5344CB8AC3E}">
        <p14:creationId xmlns:p14="http://schemas.microsoft.com/office/powerpoint/2010/main" val="4297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8855" y="0"/>
            <a:ext cx="5144145" cy="6172200"/>
          </a:xfrm>
          <a:prstGeom prst="rect">
            <a:avLst/>
          </a:prstGeom>
        </p:spPr>
      </p:pic>
      <p:sp>
        <p:nvSpPr>
          <p:cNvPr id="2" name="Title 1"/>
          <p:cNvSpPr>
            <a:spLocks noGrp="1"/>
          </p:cNvSpPr>
          <p:nvPr>
            <p:ph type="title"/>
          </p:nvPr>
        </p:nvSpPr>
        <p:spPr>
          <a:xfrm>
            <a:off x="457200" y="228601"/>
            <a:ext cx="8229600" cy="731839"/>
          </a:xfrm>
        </p:spPr>
        <p:txBody>
          <a:bodyPr>
            <a:normAutofit/>
          </a:bodyPr>
          <a:lstStyle/>
          <a:p>
            <a:r>
              <a:rPr lang="en-US" dirty="0" smtClean="0">
                <a:solidFill>
                  <a:schemeClr val="accent2">
                    <a:lumMod val="75000"/>
                  </a:schemeClr>
                </a:solidFill>
              </a:rPr>
              <a:t>Globe RapidClave™ System for Composite Parts</a:t>
            </a:r>
            <a:br>
              <a:rPr lang="en-US" dirty="0" smtClean="0">
                <a:solidFill>
                  <a:schemeClr val="accent2">
                    <a:lumMod val="75000"/>
                  </a:schemeClr>
                </a:solidFill>
              </a:rPr>
            </a:br>
            <a:r>
              <a:rPr lang="en-US" dirty="0" smtClean="0">
                <a:solidFill>
                  <a:schemeClr val="accent2">
                    <a:lumMod val="75000"/>
                  </a:schemeClr>
                </a:solidFill>
              </a:rPr>
              <a:t>(Patents Pending)</a:t>
            </a:r>
            <a:endParaRPr lang="en-US" dirty="0">
              <a:solidFill>
                <a:schemeClr val="accent2">
                  <a:lumMod val="75000"/>
                </a:schemeClr>
              </a:solidFill>
            </a:endParaRPr>
          </a:p>
        </p:txBody>
      </p:sp>
      <p:sp>
        <p:nvSpPr>
          <p:cNvPr id="3" name="Content Placeholder 2"/>
          <p:cNvSpPr>
            <a:spLocks noGrp="1"/>
          </p:cNvSpPr>
          <p:nvPr>
            <p:ph idx="1"/>
          </p:nvPr>
        </p:nvSpPr>
        <p:spPr>
          <a:xfrm>
            <a:off x="457200" y="1112837"/>
            <a:ext cx="3886200" cy="4221163"/>
          </a:xfrm>
        </p:spPr>
        <p:txBody>
          <a:bodyPr/>
          <a:lstStyle/>
          <a:p>
            <a:r>
              <a:rPr lang="en-US" dirty="0" smtClean="0"/>
              <a:t>High Pressure Rapid Curing Systems for Out-of-Autoclave Composites Manufacturing</a:t>
            </a:r>
          </a:p>
          <a:p>
            <a:r>
              <a:rPr lang="en-US" dirty="0" smtClean="0"/>
              <a:t>0 – 350 psi pressure</a:t>
            </a:r>
          </a:p>
          <a:p>
            <a:r>
              <a:rPr lang="en-US" dirty="0" smtClean="0"/>
              <a:t>Integrated rapid heating, cooling, vacuum, and automated tool and materials handling</a:t>
            </a:r>
          </a:p>
          <a:p>
            <a:r>
              <a:rPr lang="en-US" dirty="0" smtClean="0"/>
              <a:t>17 minute and less part-to-part cycle time on </a:t>
            </a:r>
            <a:r>
              <a:rPr lang="en-US" dirty="0"/>
              <a:t>unidirectional </a:t>
            </a:r>
            <a:r>
              <a:rPr lang="en-US" dirty="0" smtClean="0"/>
              <a:t>carbon fiber thermoset epoxy prepreg</a:t>
            </a:r>
            <a:endParaRPr lang="en-US" dirty="0"/>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200" y="4362933"/>
            <a:ext cx="2468880" cy="1594867"/>
          </a:xfrm>
          <a:prstGeom prst="rect">
            <a:avLst/>
          </a:prstGeom>
          <a:noFill/>
          <a:ln w="25400" cmpd="tri">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943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44"/>
          <p:cNvPicPr>
            <a:picLocks noChangeAspect="1"/>
          </p:cNvPicPr>
          <p:nvPr/>
        </p:nvPicPr>
        <p:blipFill>
          <a:blip r:embed="rId3" cstate="screen">
            <a:extLst>
              <a:ext uri="{28A0092B-C50C-407E-A947-70E740481C1C}">
                <a14:useLocalDpi xmlns:a14="http://schemas.microsoft.com/office/drawing/2010/main"/>
              </a:ext>
            </a:extLst>
          </a:blip>
          <a:srcRect t="37659" b="37659"/>
          <a:stretch>
            <a:fillRect/>
          </a:stretch>
        </p:blipFill>
        <p:spPr bwMode="auto">
          <a:xfrm>
            <a:off x="7915277" y="5700713"/>
            <a:ext cx="10969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a:xfrm>
            <a:off x="87315" y="1506538"/>
            <a:ext cx="3036887" cy="1769715"/>
          </a:xfrm>
          <a:prstGeom prst="rect">
            <a:avLst/>
          </a:prstGeom>
        </p:spPr>
        <p:txBody>
          <a:bodyPr>
            <a:spAutoFit/>
          </a:bodyPr>
          <a:lstStyle/>
          <a:p>
            <a:pPr eaLnBrk="0" hangingPunct="0">
              <a:defRPr/>
            </a:pPr>
            <a:r>
              <a:rPr lang="en-US" sz="1000" dirty="0">
                <a:solidFill>
                  <a:schemeClr val="bg1">
                    <a:lumMod val="50000"/>
                  </a:schemeClr>
                </a:solidFill>
                <a:latin typeface="Arial" pitchFamily="34" charset="0"/>
              </a:rPr>
              <a:t>Company &amp; Facilities</a:t>
            </a:r>
          </a:p>
          <a:p>
            <a:pPr eaLnBrk="0" hangingPunct="0">
              <a:defRPr/>
            </a:pPr>
            <a:r>
              <a:rPr lang="en-US" sz="900" dirty="0">
                <a:solidFill>
                  <a:schemeClr val="bg1">
                    <a:lumMod val="65000"/>
                  </a:schemeClr>
                </a:solidFill>
                <a:latin typeface="Arial" pitchFamily="34" charset="0"/>
              </a:rPr>
              <a:t>+ Globe founded in </a:t>
            </a:r>
            <a:r>
              <a:rPr lang="en-US" sz="900" dirty="0" smtClean="0">
                <a:solidFill>
                  <a:schemeClr val="bg1">
                    <a:lumMod val="65000"/>
                  </a:schemeClr>
                </a:solidFill>
                <a:latin typeface="Arial" pitchFamily="34" charset="0"/>
              </a:rPr>
              <a:t>1917 </a:t>
            </a:r>
            <a:r>
              <a:rPr lang="en-US" sz="900" dirty="0">
                <a:solidFill>
                  <a:schemeClr val="bg1">
                    <a:lumMod val="65000"/>
                  </a:schemeClr>
                </a:solidFill>
                <a:latin typeface="Arial" pitchFamily="34" charset="0"/>
              </a:rPr>
              <a:t>in Tacoma, Washington, USA</a:t>
            </a:r>
          </a:p>
          <a:p>
            <a:pPr eaLnBrk="0" hangingPunct="0">
              <a:defRPr/>
            </a:pPr>
            <a:r>
              <a:rPr lang="en-US" sz="900" dirty="0">
                <a:solidFill>
                  <a:schemeClr val="bg1">
                    <a:lumMod val="65000"/>
                  </a:schemeClr>
                </a:solidFill>
                <a:latin typeface="Arial" pitchFamily="34" charset="0"/>
              </a:rPr>
              <a:t>+ Lightweight Labs founded in 2010</a:t>
            </a:r>
          </a:p>
          <a:p>
            <a:pPr eaLnBrk="0" hangingPunct="0">
              <a:defRPr/>
            </a:pPr>
            <a:r>
              <a:rPr lang="en-US" sz="900" dirty="0">
                <a:solidFill>
                  <a:schemeClr val="bg1">
                    <a:lumMod val="65000"/>
                  </a:schemeClr>
                </a:solidFill>
                <a:latin typeface="Arial" pitchFamily="34" charset="0"/>
              </a:rPr>
              <a:t>+ 200,000 square feet </a:t>
            </a:r>
          </a:p>
          <a:p>
            <a:pPr eaLnBrk="0" hangingPunct="0">
              <a:defRPr/>
            </a:pPr>
            <a:r>
              <a:rPr lang="en-US" sz="900" dirty="0">
                <a:solidFill>
                  <a:schemeClr val="bg1">
                    <a:lumMod val="65000"/>
                  </a:schemeClr>
                </a:solidFill>
                <a:latin typeface="Arial" pitchFamily="34" charset="0"/>
              </a:rPr>
              <a:t>+ Engineering offices</a:t>
            </a:r>
          </a:p>
          <a:p>
            <a:pPr eaLnBrk="0" hangingPunct="0">
              <a:defRPr/>
            </a:pPr>
            <a:r>
              <a:rPr lang="en-US" sz="900" dirty="0">
                <a:solidFill>
                  <a:schemeClr val="bg1">
                    <a:lumMod val="65000"/>
                  </a:schemeClr>
                </a:solidFill>
                <a:latin typeface="Arial" pitchFamily="34" charset="0"/>
              </a:rPr>
              <a:t>+ Manufacturing facilities</a:t>
            </a:r>
          </a:p>
          <a:p>
            <a:pPr eaLnBrk="0" hangingPunct="0">
              <a:defRPr/>
            </a:pPr>
            <a:r>
              <a:rPr lang="en-US" sz="900" dirty="0">
                <a:solidFill>
                  <a:schemeClr val="bg1">
                    <a:lumMod val="65000"/>
                  </a:schemeClr>
                </a:solidFill>
                <a:latin typeface="Arial" pitchFamily="34" charset="0"/>
              </a:rPr>
              <a:t>+ R&amp;D lab</a:t>
            </a:r>
          </a:p>
          <a:p>
            <a:pPr eaLnBrk="0" hangingPunct="0">
              <a:defRPr/>
            </a:pPr>
            <a:r>
              <a:rPr lang="en-US" sz="900" dirty="0">
                <a:solidFill>
                  <a:schemeClr val="bg1">
                    <a:lumMod val="65000"/>
                  </a:schemeClr>
                </a:solidFill>
                <a:latin typeface="Arial" pitchFamily="34" charset="0"/>
              </a:rPr>
              <a:t>+ 100+ employees, including 20+ engineers</a:t>
            </a:r>
          </a:p>
          <a:p>
            <a:pPr marL="0" lvl="1" eaLnBrk="0" hangingPunct="0">
              <a:defRPr/>
            </a:pPr>
            <a:r>
              <a:rPr lang="en-US" sz="900" dirty="0">
                <a:solidFill>
                  <a:schemeClr val="bg1">
                    <a:lumMod val="65000"/>
                  </a:schemeClr>
                </a:solidFill>
                <a:latin typeface="Arial" pitchFamily="34" charset="0"/>
              </a:rPr>
              <a:t>+ First-class products known world-wide</a:t>
            </a:r>
          </a:p>
          <a:p>
            <a:pPr marL="0" lvl="1" eaLnBrk="0" hangingPunct="0">
              <a:defRPr/>
            </a:pPr>
            <a:r>
              <a:rPr lang="en-US" sz="900" dirty="0">
                <a:solidFill>
                  <a:schemeClr val="bg1">
                    <a:lumMod val="65000"/>
                  </a:schemeClr>
                </a:solidFill>
                <a:latin typeface="Arial" pitchFamily="34" charset="0"/>
              </a:rPr>
              <a:t>+ Demonstrated domestic and international professionalism in both product offerings and business approaches</a:t>
            </a:r>
          </a:p>
        </p:txBody>
      </p:sp>
      <p:sp>
        <p:nvSpPr>
          <p:cNvPr id="58" name="Rectangle 13"/>
          <p:cNvSpPr>
            <a:spLocks noChangeArrowheads="1"/>
          </p:cNvSpPr>
          <p:nvPr/>
        </p:nvSpPr>
        <p:spPr bwMode="auto">
          <a:xfrm>
            <a:off x="76202" y="741364"/>
            <a:ext cx="4429125" cy="553998"/>
          </a:xfrm>
          <a:prstGeom prst="rect">
            <a:avLst/>
          </a:prstGeom>
          <a:noFill/>
          <a:ln w="9525">
            <a:noFill/>
            <a:miter lim="800000"/>
            <a:headEnd/>
            <a:tailEnd/>
          </a:ln>
        </p:spPr>
        <p:txBody>
          <a:bodyPr>
            <a:spAutoFit/>
          </a:bodyPr>
          <a:lstStyle/>
          <a:p>
            <a:pPr eaLnBrk="0" fontAlgn="auto" hangingPunct="0">
              <a:spcBef>
                <a:spcPts val="0"/>
              </a:spcBef>
              <a:spcAft>
                <a:spcPts val="0"/>
              </a:spcAft>
              <a:defRPr/>
            </a:pPr>
            <a:r>
              <a:rPr lang="en-US" sz="1000" dirty="0"/>
              <a:t>An industrial machine manufacturer with expertise in all aspects of process equipment and systems fulfillment, including Design, Engineering, Fabrication, Machining, Assembly, and Sourcing</a:t>
            </a:r>
            <a:r>
              <a:rPr lang="en-US" sz="1000" dirty="0">
                <a:solidFill>
                  <a:schemeClr val="bg1">
                    <a:lumMod val="50000"/>
                  </a:schemeClr>
                </a:solidFill>
                <a:latin typeface="Arial" pitchFamily="34" charset="0"/>
              </a:rPr>
              <a:t>. </a:t>
            </a:r>
          </a:p>
        </p:txBody>
      </p:sp>
      <p:sp>
        <p:nvSpPr>
          <p:cNvPr id="59" name="Rectangle 58"/>
          <p:cNvSpPr/>
          <p:nvPr/>
        </p:nvSpPr>
        <p:spPr>
          <a:xfrm>
            <a:off x="3113089" y="1506537"/>
            <a:ext cx="2085975" cy="1492716"/>
          </a:xfrm>
          <a:prstGeom prst="rect">
            <a:avLst/>
          </a:prstGeom>
        </p:spPr>
        <p:txBody>
          <a:bodyPr>
            <a:spAutoFit/>
          </a:bodyPr>
          <a:lstStyle/>
          <a:p>
            <a:pPr eaLnBrk="0" hangingPunct="0">
              <a:defRPr/>
            </a:pPr>
            <a:r>
              <a:rPr lang="en-US" sz="1000" dirty="0">
                <a:solidFill>
                  <a:schemeClr val="bg1">
                    <a:lumMod val="50000"/>
                  </a:schemeClr>
                </a:solidFill>
                <a:latin typeface="Arial" pitchFamily="34" charset="0"/>
              </a:rPr>
              <a:t>Engineering &amp; Development</a:t>
            </a:r>
          </a:p>
          <a:p>
            <a:pPr eaLnBrk="0" hangingPunct="0">
              <a:defRPr/>
            </a:pPr>
            <a:r>
              <a:rPr lang="en-US" sz="900" dirty="0">
                <a:solidFill>
                  <a:schemeClr val="bg1">
                    <a:lumMod val="65000"/>
                  </a:schemeClr>
                </a:solidFill>
                <a:latin typeface="Arial" pitchFamily="34" charset="0"/>
              </a:rPr>
              <a:t>+ Product design</a:t>
            </a:r>
          </a:p>
          <a:p>
            <a:pPr eaLnBrk="0" hangingPunct="0">
              <a:defRPr/>
            </a:pPr>
            <a:r>
              <a:rPr lang="en-US" sz="900" dirty="0">
                <a:solidFill>
                  <a:schemeClr val="bg1">
                    <a:lumMod val="65000"/>
                  </a:schemeClr>
                </a:solidFill>
                <a:latin typeface="Arial" pitchFamily="34" charset="0"/>
              </a:rPr>
              <a:t>+ Systems design</a:t>
            </a:r>
          </a:p>
          <a:p>
            <a:pPr eaLnBrk="0" hangingPunct="0">
              <a:defRPr/>
            </a:pPr>
            <a:r>
              <a:rPr lang="en-US" sz="900" dirty="0">
                <a:solidFill>
                  <a:schemeClr val="bg1">
                    <a:lumMod val="65000"/>
                  </a:schemeClr>
                </a:solidFill>
                <a:latin typeface="Arial" pitchFamily="34" charset="0"/>
              </a:rPr>
              <a:t>+ Mechanical engineering</a:t>
            </a:r>
          </a:p>
          <a:p>
            <a:pPr eaLnBrk="0" hangingPunct="0">
              <a:defRPr/>
            </a:pPr>
            <a:r>
              <a:rPr lang="en-US" sz="900" dirty="0">
                <a:solidFill>
                  <a:schemeClr val="bg1">
                    <a:lumMod val="65000"/>
                  </a:schemeClr>
                </a:solidFill>
                <a:latin typeface="Arial" pitchFamily="34" charset="0"/>
              </a:rPr>
              <a:t>+ Electrical engineering</a:t>
            </a:r>
          </a:p>
          <a:p>
            <a:pPr eaLnBrk="0" hangingPunct="0">
              <a:defRPr/>
            </a:pPr>
            <a:r>
              <a:rPr lang="en-US" sz="900" dirty="0">
                <a:solidFill>
                  <a:schemeClr val="bg1">
                    <a:lumMod val="65000"/>
                  </a:schemeClr>
                </a:solidFill>
                <a:latin typeface="Arial" pitchFamily="34" charset="0"/>
              </a:rPr>
              <a:t>+ Hydraulic &amp; pneumatic engineering</a:t>
            </a:r>
          </a:p>
          <a:p>
            <a:pPr eaLnBrk="0" hangingPunct="0">
              <a:defRPr/>
            </a:pPr>
            <a:r>
              <a:rPr lang="en-US" sz="900" dirty="0">
                <a:solidFill>
                  <a:schemeClr val="bg1">
                    <a:lumMod val="65000"/>
                  </a:schemeClr>
                </a:solidFill>
                <a:latin typeface="Arial" pitchFamily="34" charset="0"/>
              </a:rPr>
              <a:t>+ Controls engineering</a:t>
            </a:r>
          </a:p>
          <a:p>
            <a:pPr eaLnBrk="0" hangingPunct="0">
              <a:defRPr/>
            </a:pPr>
            <a:r>
              <a:rPr lang="en-US" sz="900" dirty="0">
                <a:solidFill>
                  <a:schemeClr val="bg1">
                    <a:lumMod val="65000"/>
                  </a:schemeClr>
                </a:solidFill>
                <a:latin typeface="Arial" pitchFamily="34" charset="0"/>
              </a:rPr>
              <a:t>+ PLC and HMI programming</a:t>
            </a:r>
          </a:p>
          <a:p>
            <a:pPr eaLnBrk="0" hangingPunct="0">
              <a:defRPr/>
            </a:pPr>
            <a:r>
              <a:rPr lang="en-US" sz="900" dirty="0">
                <a:solidFill>
                  <a:schemeClr val="bg1">
                    <a:lumMod val="65000"/>
                  </a:schemeClr>
                </a:solidFill>
                <a:latin typeface="Arial" pitchFamily="34" charset="0"/>
              </a:rPr>
              <a:t>+ Research and development</a:t>
            </a:r>
          </a:p>
          <a:p>
            <a:pPr eaLnBrk="0" hangingPunct="0">
              <a:defRPr/>
            </a:pPr>
            <a:endParaRPr lang="en-US" sz="900" dirty="0">
              <a:solidFill>
                <a:schemeClr val="bg1">
                  <a:lumMod val="65000"/>
                </a:schemeClr>
              </a:solidFill>
              <a:latin typeface="Arial" pitchFamily="34" charset="0"/>
            </a:endParaRPr>
          </a:p>
        </p:txBody>
      </p:sp>
      <p:sp>
        <p:nvSpPr>
          <p:cNvPr id="60" name="Rectangle 59"/>
          <p:cNvSpPr/>
          <p:nvPr/>
        </p:nvSpPr>
        <p:spPr>
          <a:xfrm>
            <a:off x="5230812" y="1506539"/>
            <a:ext cx="2344738" cy="1215717"/>
          </a:xfrm>
          <a:prstGeom prst="rect">
            <a:avLst/>
          </a:prstGeom>
        </p:spPr>
        <p:txBody>
          <a:bodyPr>
            <a:spAutoFit/>
          </a:bodyPr>
          <a:lstStyle/>
          <a:p>
            <a:pPr eaLnBrk="0" hangingPunct="0">
              <a:defRPr/>
            </a:pPr>
            <a:r>
              <a:rPr lang="en-US" sz="1000" dirty="0">
                <a:solidFill>
                  <a:schemeClr val="bg1">
                    <a:lumMod val="50000"/>
                  </a:schemeClr>
                </a:solidFill>
                <a:latin typeface="Arial" pitchFamily="34" charset="0"/>
              </a:rPr>
              <a:t>Manufacturing</a:t>
            </a:r>
          </a:p>
          <a:p>
            <a:pPr eaLnBrk="0" hangingPunct="0">
              <a:defRPr/>
            </a:pPr>
            <a:r>
              <a:rPr lang="en-US" sz="900" dirty="0">
                <a:solidFill>
                  <a:schemeClr val="bg1">
                    <a:lumMod val="65000"/>
                  </a:schemeClr>
                </a:solidFill>
                <a:latin typeface="Arial" pitchFamily="34" charset="0"/>
              </a:rPr>
              <a:t>+ Fabrication</a:t>
            </a:r>
          </a:p>
          <a:p>
            <a:pPr eaLnBrk="0" hangingPunct="0">
              <a:defRPr/>
            </a:pPr>
            <a:r>
              <a:rPr lang="en-US" sz="900" dirty="0">
                <a:solidFill>
                  <a:schemeClr val="bg1">
                    <a:lumMod val="65000"/>
                  </a:schemeClr>
                </a:solidFill>
                <a:latin typeface="Arial" pitchFamily="34" charset="0"/>
              </a:rPr>
              <a:t>+ Machining</a:t>
            </a:r>
          </a:p>
          <a:p>
            <a:pPr eaLnBrk="0" hangingPunct="0">
              <a:defRPr/>
            </a:pPr>
            <a:r>
              <a:rPr lang="en-US" sz="900" dirty="0">
                <a:solidFill>
                  <a:schemeClr val="bg1">
                    <a:lumMod val="65000"/>
                  </a:schemeClr>
                </a:solidFill>
                <a:latin typeface="Arial" pitchFamily="34" charset="0"/>
              </a:rPr>
              <a:t>+ Assembly</a:t>
            </a:r>
          </a:p>
          <a:p>
            <a:pPr eaLnBrk="0" hangingPunct="0">
              <a:defRPr/>
            </a:pPr>
            <a:r>
              <a:rPr lang="en-US" sz="900" dirty="0">
                <a:solidFill>
                  <a:schemeClr val="bg1">
                    <a:lumMod val="65000"/>
                  </a:schemeClr>
                </a:solidFill>
                <a:latin typeface="Arial" pitchFamily="34" charset="0"/>
              </a:rPr>
              <a:t>+ UL panel shop</a:t>
            </a:r>
          </a:p>
          <a:p>
            <a:pPr eaLnBrk="0" hangingPunct="0">
              <a:defRPr/>
            </a:pPr>
            <a:r>
              <a:rPr lang="en-US" sz="900" dirty="0">
                <a:solidFill>
                  <a:schemeClr val="bg1">
                    <a:lumMod val="65000"/>
                  </a:schemeClr>
                </a:solidFill>
                <a:latin typeface="Arial" pitchFamily="34" charset="0"/>
              </a:rPr>
              <a:t>+ Industrial robot integration</a:t>
            </a:r>
          </a:p>
          <a:p>
            <a:pPr eaLnBrk="0" hangingPunct="0">
              <a:defRPr/>
            </a:pPr>
            <a:r>
              <a:rPr lang="en-US" sz="900" dirty="0">
                <a:solidFill>
                  <a:schemeClr val="bg1">
                    <a:lumMod val="65000"/>
                  </a:schemeClr>
                </a:solidFill>
                <a:latin typeface="Arial" pitchFamily="34" charset="0"/>
              </a:rPr>
              <a:t>+ In-house shop testing</a:t>
            </a:r>
          </a:p>
          <a:p>
            <a:pPr eaLnBrk="0" hangingPunct="0">
              <a:defRPr/>
            </a:pPr>
            <a:r>
              <a:rPr lang="en-US" sz="900" dirty="0">
                <a:solidFill>
                  <a:schemeClr val="bg1">
                    <a:lumMod val="65000"/>
                  </a:schemeClr>
                </a:solidFill>
                <a:latin typeface="Arial" pitchFamily="34" charset="0"/>
              </a:rPr>
              <a:t>+ Global materials sourcing</a:t>
            </a:r>
          </a:p>
        </p:txBody>
      </p:sp>
      <p:sp>
        <p:nvSpPr>
          <p:cNvPr id="61" name="Rectangle 60"/>
          <p:cNvSpPr/>
          <p:nvPr/>
        </p:nvSpPr>
        <p:spPr>
          <a:xfrm>
            <a:off x="7010400" y="1506539"/>
            <a:ext cx="2101850" cy="1215717"/>
          </a:xfrm>
          <a:prstGeom prst="rect">
            <a:avLst/>
          </a:prstGeom>
        </p:spPr>
        <p:txBody>
          <a:bodyPr>
            <a:spAutoFit/>
          </a:bodyPr>
          <a:lstStyle/>
          <a:p>
            <a:pPr eaLnBrk="0" hangingPunct="0">
              <a:defRPr/>
            </a:pPr>
            <a:r>
              <a:rPr lang="en-US" sz="1000" dirty="0">
                <a:solidFill>
                  <a:schemeClr val="bg1">
                    <a:lumMod val="50000"/>
                  </a:schemeClr>
                </a:solidFill>
                <a:latin typeface="Arial" pitchFamily="34" charset="0"/>
              </a:rPr>
              <a:t>Systems &amp; Processes</a:t>
            </a:r>
          </a:p>
          <a:p>
            <a:pPr marL="0" lvl="1" eaLnBrk="0" hangingPunct="0">
              <a:defRPr/>
            </a:pPr>
            <a:r>
              <a:rPr lang="en-US" sz="900" dirty="0">
                <a:solidFill>
                  <a:schemeClr val="bg1">
                    <a:lumMod val="65000"/>
                  </a:schemeClr>
                </a:solidFill>
                <a:latin typeface="Arial" pitchFamily="34" charset="0"/>
              </a:rPr>
              <a:t>+ Consistent system procedures and management of all jobs of all types and sizes</a:t>
            </a:r>
          </a:p>
          <a:p>
            <a:pPr eaLnBrk="0" hangingPunct="0">
              <a:defRPr/>
            </a:pPr>
            <a:r>
              <a:rPr lang="en-US" sz="900" dirty="0">
                <a:solidFill>
                  <a:schemeClr val="bg1">
                    <a:lumMod val="65000"/>
                  </a:schemeClr>
                </a:solidFill>
                <a:latin typeface="Arial" pitchFamily="34" charset="0"/>
              </a:rPr>
              <a:t>+ Enterprise resource planning</a:t>
            </a:r>
          </a:p>
          <a:p>
            <a:pPr eaLnBrk="0" hangingPunct="0">
              <a:defRPr/>
            </a:pPr>
            <a:r>
              <a:rPr lang="en-US" sz="900" dirty="0">
                <a:solidFill>
                  <a:schemeClr val="bg1">
                    <a:lumMod val="65000"/>
                  </a:schemeClr>
                </a:solidFill>
                <a:latin typeface="Arial" pitchFamily="34" charset="0"/>
              </a:rPr>
              <a:t>+ FEA, 2D, 3D modeling</a:t>
            </a:r>
          </a:p>
          <a:p>
            <a:pPr eaLnBrk="0" hangingPunct="0">
              <a:defRPr/>
            </a:pPr>
            <a:r>
              <a:rPr lang="en-US" sz="900" dirty="0">
                <a:solidFill>
                  <a:schemeClr val="bg1">
                    <a:lumMod val="65000"/>
                  </a:schemeClr>
                </a:solidFill>
                <a:latin typeface="Arial" pitchFamily="34" charset="0"/>
              </a:rPr>
              <a:t>+ Dedicated project management</a:t>
            </a:r>
          </a:p>
          <a:p>
            <a:pPr eaLnBrk="0" hangingPunct="0">
              <a:defRPr/>
            </a:pPr>
            <a:r>
              <a:rPr lang="en-US" sz="900" dirty="0">
                <a:solidFill>
                  <a:schemeClr val="bg1">
                    <a:lumMod val="65000"/>
                  </a:schemeClr>
                </a:solidFill>
                <a:latin typeface="Arial" pitchFamily="34" charset="0"/>
              </a:rPr>
              <a:t>+ Single point project contact</a:t>
            </a:r>
            <a:endParaRPr lang="en-US" sz="1000" dirty="0">
              <a:solidFill>
                <a:schemeClr val="bg1">
                  <a:lumMod val="65000"/>
                </a:schemeClr>
              </a:solidFill>
              <a:latin typeface="Arial" pitchFamily="34" charset="0"/>
            </a:endParaRPr>
          </a:p>
        </p:txBody>
      </p:sp>
      <p:sp>
        <p:nvSpPr>
          <p:cNvPr id="62" name="Rectangle 61"/>
          <p:cNvSpPr/>
          <p:nvPr/>
        </p:nvSpPr>
        <p:spPr>
          <a:xfrm>
            <a:off x="115887" y="3505202"/>
            <a:ext cx="1981200" cy="246221"/>
          </a:xfrm>
          <a:prstGeom prst="rect">
            <a:avLst/>
          </a:prstGeom>
        </p:spPr>
        <p:txBody>
          <a:bodyPr>
            <a:spAutoFit/>
          </a:bodyPr>
          <a:lstStyle/>
          <a:p>
            <a:pPr eaLnBrk="0" hangingPunct="0">
              <a:defRPr/>
            </a:pPr>
            <a:r>
              <a:rPr lang="en-US" sz="1000" dirty="0">
                <a:solidFill>
                  <a:schemeClr val="bg1">
                    <a:lumMod val="50000"/>
                  </a:schemeClr>
                </a:solidFill>
                <a:latin typeface="Arial" pitchFamily="34" charset="0"/>
              </a:rPr>
              <a:t>Clients</a:t>
            </a:r>
            <a:endParaRPr lang="en-US" sz="900" dirty="0">
              <a:solidFill>
                <a:schemeClr val="bg1">
                  <a:lumMod val="50000"/>
                </a:schemeClr>
              </a:solidFill>
              <a:latin typeface="Arial" pitchFamily="34" charset="0"/>
            </a:endParaRPr>
          </a:p>
        </p:txBody>
      </p:sp>
      <p:sp>
        <p:nvSpPr>
          <p:cNvPr id="65" name="Rectangle 13"/>
          <p:cNvSpPr>
            <a:spLocks noChangeArrowheads="1"/>
          </p:cNvSpPr>
          <p:nvPr/>
        </p:nvSpPr>
        <p:spPr bwMode="auto">
          <a:xfrm>
            <a:off x="4502152" y="741364"/>
            <a:ext cx="4429125" cy="400110"/>
          </a:xfrm>
          <a:prstGeom prst="rect">
            <a:avLst/>
          </a:prstGeom>
          <a:noFill/>
          <a:ln w="9525">
            <a:noFill/>
            <a:miter lim="800000"/>
            <a:headEnd/>
            <a:tailEnd/>
          </a:ln>
        </p:spPr>
        <p:txBody>
          <a:bodyPr>
            <a:spAutoFit/>
          </a:bodyPr>
          <a:lstStyle/>
          <a:p>
            <a:pPr eaLnBrk="0" fontAlgn="auto" hangingPunct="0">
              <a:spcBef>
                <a:spcPts val="0"/>
              </a:spcBef>
              <a:spcAft>
                <a:spcPts val="0"/>
              </a:spcAft>
              <a:defRPr/>
            </a:pPr>
            <a:r>
              <a:rPr lang="en-US" sz="1000" dirty="0"/>
              <a:t>An engineering and technology company that develops materials and manufacturing processes for plastic composites including carbon fiber products.</a:t>
            </a:r>
            <a:endParaRPr lang="en-US" sz="1000" dirty="0">
              <a:solidFill>
                <a:schemeClr val="bg1">
                  <a:lumMod val="50000"/>
                </a:schemeClr>
              </a:solidFill>
              <a:latin typeface="Arial" pitchFamily="34" charset="0"/>
            </a:endParaRPr>
          </a:p>
        </p:txBody>
      </p:sp>
      <p:pic>
        <p:nvPicPr>
          <p:cNvPr id="66"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0664" y="3754439"/>
            <a:ext cx="10969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321175" y="4660901"/>
            <a:ext cx="1096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25925" y="5584826"/>
            <a:ext cx="10969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24138" y="3716337"/>
            <a:ext cx="1096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5"/>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28752" y="3781426"/>
            <a:ext cx="10969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588127" y="5624513"/>
            <a:ext cx="10969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6"/>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0175" y="5699126"/>
            <a:ext cx="10969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7"/>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940552" y="5072063"/>
            <a:ext cx="639763" cy="53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8"/>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696200" y="4999037"/>
            <a:ext cx="4905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9"/>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102600" y="3651251"/>
            <a:ext cx="9144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0"/>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60425" y="4687890"/>
            <a:ext cx="9144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2"/>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798888" y="3638551"/>
            <a:ext cx="9144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3"/>
          <p:cNvPicPr>
            <a:picLocks noChangeAspect="1"/>
          </p:cNvPicPr>
          <p:nvPr/>
        </p:nvPicPr>
        <p:blipFill>
          <a:blip r:embed="rId16" cstate="screen">
            <a:extLst>
              <a:ext uri="{28A0092B-C50C-407E-A947-70E740481C1C}">
                <a14:useLocalDpi xmlns:a14="http://schemas.microsoft.com/office/drawing/2010/main"/>
              </a:ext>
            </a:extLst>
          </a:blip>
          <a:srcRect t="39583" b="39583"/>
          <a:stretch>
            <a:fillRect/>
          </a:stretch>
        </p:blipFill>
        <p:spPr bwMode="auto">
          <a:xfrm>
            <a:off x="3038477" y="4697414"/>
            <a:ext cx="12811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4"/>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42887" y="4654551"/>
            <a:ext cx="45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5"/>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4891089" y="5214939"/>
            <a:ext cx="10969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6"/>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970838" y="4716464"/>
            <a:ext cx="1096962"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8"/>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6119813" y="5148263"/>
            <a:ext cx="6397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9"/>
          <p:cNvPicPr>
            <a:picLocks noChangeAspect="1"/>
          </p:cNvPicPr>
          <p:nvPr/>
        </p:nvPicPr>
        <p:blipFill>
          <a:blip r:embed="rId21">
            <a:extLst>
              <a:ext uri="{28A0092B-C50C-407E-A947-70E740481C1C}">
                <a14:useLocalDpi xmlns:a14="http://schemas.microsoft.com/office/drawing/2010/main"/>
              </a:ext>
            </a:extLst>
          </a:blip>
          <a:srcRect/>
          <a:stretch>
            <a:fillRect/>
          </a:stretch>
        </p:blipFill>
        <p:spPr bwMode="auto">
          <a:xfrm>
            <a:off x="4922837" y="3638551"/>
            <a:ext cx="45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30"/>
          <p:cNvPicPr>
            <a:picLocks noChangeAspect="1"/>
          </p:cNvPicPr>
          <p:nvPr/>
        </p:nvPicPr>
        <p:blipFill>
          <a:blip r:embed="rId22">
            <a:extLst>
              <a:ext uri="{28A0092B-C50C-407E-A947-70E740481C1C}">
                <a14:useLocalDpi xmlns:a14="http://schemas.microsoft.com/office/drawing/2010/main"/>
              </a:ext>
            </a:extLst>
          </a:blip>
          <a:srcRect/>
          <a:stretch>
            <a:fillRect/>
          </a:stretch>
        </p:blipFill>
        <p:spPr bwMode="auto">
          <a:xfrm>
            <a:off x="1649413" y="5049840"/>
            <a:ext cx="1098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31"/>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917700" y="4629152"/>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32"/>
          <p:cNvPicPr>
            <a:picLocks noChangeAspect="1"/>
          </p:cNvPicPr>
          <p:nvPr/>
        </p:nvPicPr>
        <p:blipFill>
          <a:blip r:embed="rId24" cstate="screen">
            <a:extLst>
              <a:ext uri="{28A0092B-C50C-407E-A947-70E740481C1C}">
                <a14:useLocalDpi xmlns:a14="http://schemas.microsoft.com/office/drawing/2010/main"/>
              </a:ext>
            </a:extLst>
          </a:blip>
          <a:srcRect t="37502" b="37502"/>
          <a:stretch>
            <a:fillRect/>
          </a:stretch>
        </p:blipFill>
        <p:spPr bwMode="auto">
          <a:xfrm>
            <a:off x="5368927" y="5654675"/>
            <a:ext cx="1096963" cy="27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33"/>
          <p:cNvPicPr>
            <a:picLocks noChangeAspect="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3751263" y="5246688"/>
            <a:ext cx="1096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35"/>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5513388" y="3714751"/>
            <a:ext cx="10969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36"/>
          <p:cNvPicPr>
            <a:picLocks noChangeAspect="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6599238" y="4697413"/>
            <a:ext cx="1096962"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37"/>
          <p:cNvPicPr>
            <a:picLocks noChangeAspect="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5437188" y="4660902"/>
            <a:ext cx="1096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40"/>
          <p:cNvPicPr>
            <a:picLocks noChangeAspect="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2641602" y="5295900"/>
            <a:ext cx="1096963" cy="21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42"/>
          <p:cNvPicPr>
            <a:picLocks noChangeAspect="1"/>
          </p:cNvPicPr>
          <p:nvPr/>
        </p:nvPicPr>
        <p:blipFill>
          <a:blip r:embed="rId30" cstate="screen">
            <a:extLst>
              <a:ext uri="{28A0092B-C50C-407E-A947-70E740481C1C}">
                <a14:useLocalDpi xmlns:a14="http://schemas.microsoft.com/office/drawing/2010/main"/>
              </a:ext>
            </a:extLst>
          </a:blip>
          <a:srcRect t="38918" b="38918"/>
          <a:stretch>
            <a:fillRect/>
          </a:stretch>
        </p:blipFill>
        <p:spPr bwMode="auto">
          <a:xfrm>
            <a:off x="2092327" y="5688013"/>
            <a:ext cx="10969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43"/>
          <p:cNvPicPr>
            <a:picLocks noChangeAspect="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1027114" y="5214939"/>
            <a:ext cx="6397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45"/>
          <p:cNvPicPr>
            <a:picLocks noChangeAspect="1"/>
          </p:cNvPicPr>
          <p:nvPr/>
        </p:nvPicPr>
        <p:blipFill>
          <a:blip r:embed="rId32" cstate="screen">
            <a:extLst>
              <a:ext uri="{28A0092B-C50C-407E-A947-70E740481C1C}">
                <a14:useLocalDpi xmlns:a14="http://schemas.microsoft.com/office/drawing/2010/main"/>
              </a:ext>
            </a:extLst>
          </a:blip>
          <a:srcRect t="25000" b="25000"/>
          <a:stretch>
            <a:fillRect/>
          </a:stretch>
        </p:blipFill>
        <p:spPr bwMode="auto">
          <a:xfrm>
            <a:off x="8280400" y="5214939"/>
            <a:ext cx="731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47"/>
          <p:cNvPicPr>
            <a:picLocks noChangeAspect="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3163888" y="5638800"/>
            <a:ext cx="914400" cy="2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48"/>
          <p:cNvPicPr>
            <a:picLocks noChangeAspect="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269875" y="5184775"/>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50"/>
          <p:cNvPicPr>
            <a:picLocks noChangeAspect="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2439988" y="4556126"/>
            <a:ext cx="63976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51"/>
          <p:cNvPicPr>
            <a:picLocks noChangeAspect="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1330325" y="5638800"/>
            <a:ext cx="7318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3" descr="C:\Users\ronj\Downloads\Logos\hardwire.jpg"/>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6689727" y="3687763"/>
            <a:ext cx="12811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52"/>
          <p:cNvPicPr>
            <a:picLocks noChangeAspect="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8089900" y="4197351"/>
            <a:ext cx="9144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4" descr="C:\Users\ronj\Downloads\Logos\flow.GIF"/>
          <p:cNvPicPr>
            <a:picLocks noChangeAspect="1" noChangeArrowheads="1"/>
          </p:cNvPicPr>
          <p:nvPr/>
        </p:nvPicPr>
        <p:blipFill>
          <a:blip r:embed="rId39">
            <a:extLst>
              <a:ext uri="{28A0092B-C50C-407E-A947-70E740481C1C}">
                <a14:useLocalDpi xmlns:a14="http://schemas.microsoft.com/office/drawing/2010/main"/>
              </a:ext>
            </a:extLst>
          </a:blip>
          <a:srcRect/>
          <a:stretch>
            <a:fillRect/>
          </a:stretch>
        </p:blipFill>
        <p:spPr bwMode="auto">
          <a:xfrm>
            <a:off x="1598613" y="4165602"/>
            <a:ext cx="109696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5" descr="C:\Users\ronj\Downloads\Logos\ryerson_logo.gif"/>
          <p:cNvPicPr>
            <a:picLocks noChangeAspect="1" noChangeArrowheads="1"/>
          </p:cNvPicPr>
          <p:nvPr/>
        </p:nvPicPr>
        <p:blipFill>
          <a:blip r:embed="rId40" cstate="screen">
            <a:extLst>
              <a:ext uri="{28A0092B-C50C-407E-A947-70E740481C1C}">
                <a14:useLocalDpi xmlns:a14="http://schemas.microsoft.com/office/drawing/2010/main"/>
              </a:ext>
            </a:extLst>
          </a:blip>
          <a:srcRect/>
          <a:stretch>
            <a:fillRect/>
          </a:stretch>
        </p:blipFill>
        <p:spPr bwMode="auto">
          <a:xfrm>
            <a:off x="220664" y="4240214"/>
            <a:ext cx="10969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6" descr="C:\Users\ronj\Downloads\Logos\delta_airlines_logo2.jpg"/>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2930525" y="4191001"/>
            <a:ext cx="1096963"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 descr="C:\Users\ronj\Downloads\Logos\ge.jpg"/>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4090988" y="41195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8" descr="C:\Users\ronj\Downloads\Logos\ford_41.jpg"/>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6624638" y="4087814"/>
            <a:ext cx="10969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9" descr="C:\Users\ronj\Downloads\Logos\GM,_logo.png"/>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4889500" y="41036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1" descr="C:\Users\ronj\Downloads\Logos\honda_logo_2.jpg"/>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5665788" y="4086226"/>
            <a:ext cx="63976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390606" y="381000"/>
            <a:ext cx="1600994" cy="37257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4" name="Picture 63"/>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164275" y="407735"/>
            <a:ext cx="1514501" cy="345841"/>
          </a:xfrm>
          <a:prstGeom prst="rect">
            <a:avLst/>
          </a:prstGeom>
        </p:spPr>
      </p:pic>
      <p:pic>
        <p:nvPicPr>
          <p:cNvPr id="1026" name="Picture 2" descr="C:\JacPro\Projects\!GMM_LWL\LWL Branding\LWL Logos\LWL_Logo_Blue_Long.jpg"/>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4608450" y="381000"/>
            <a:ext cx="1739900" cy="37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88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248400"/>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495800" y="914400"/>
            <a:ext cx="4419600" cy="2686053"/>
          </a:xfrm>
          <a:noFill/>
        </p:spPr>
        <p:txBody>
          <a:bodyPr>
            <a:normAutofit fontScale="90000"/>
          </a:bodyPr>
          <a:lstStyle/>
          <a:p>
            <a:pPr algn="ctr"/>
            <a:r>
              <a:rPr lang="en-US" sz="3600" dirty="0" smtClean="0">
                <a:solidFill>
                  <a:schemeClr val="bg1"/>
                </a:solidFill>
              </a:rPr>
              <a:t>Globe Machine Manufacturing Company</a:t>
            </a:r>
            <a:r>
              <a:rPr lang="en-US" sz="2800" dirty="0" smtClean="0">
                <a:solidFill>
                  <a:schemeClr val="bg1"/>
                </a:solidFill>
              </a:rPr>
              <a:t/>
            </a:r>
            <a:br>
              <a:rPr lang="en-US" sz="2800" dirty="0" smtClean="0">
                <a:solidFill>
                  <a:schemeClr val="bg1"/>
                </a:solidFill>
              </a:rPr>
            </a:br>
            <a:r>
              <a:rPr lang="en-US" sz="1300" b="0" i="1" dirty="0" smtClean="0">
                <a:solidFill>
                  <a:schemeClr val="bg1"/>
                </a:solidFill>
              </a:rPr>
              <a:t/>
            </a:r>
            <a:br>
              <a:rPr lang="en-US" sz="1300" b="0" i="1" dirty="0" smtClean="0">
                <a:solidFill>
                  <a:schemeClr val="bg1"/>
                </a:solidFill>
              </a:rPr>
            </a:br>
            <a:r>
              <a:rPr lang="en-US" sz="3400" dirty="0" smtClean="0">
                <a:solidFill>
                  <a:schemeClr val="bg1"/>
                </a:solidFill>
              </a:rPr>
              <a:t>University of Washington, Tacoma</a:t>
            </a:r>
            <a:endParaRPr lang="en-US" sz="3400" b="0" i="1" dirty="0">
              <a:solidFill>
                <a:schemeClr val="bg1"/>
              </a:solidFill>
            </a:endParaRPr>
          </a:p>
        </p:txBody>
      </p:sp>
      <p:sp>
        <p:nvSpPr>
          <p:cNvPr id="3" name="Subtitle 2"/>
          <p:cNvSpPr>
            <a:spLocks noGrp="1"/>
          </p:cNvSpPr>
          <p:nvPr>
            <p:ph type="subTitle" idx="1"/>
          </p:nvPr>
        </p:nvSpPr>
        <p:spPr>
          <a:xfrm>
            <a:off x="6705600" y="4572000"/>
            <a:ext cx="2743200" cy="1371600"/>
          </a:xfrm>
        </p:spPr>
        <p:txBody>
          <a:bodyPr/>
          <a:lstStyle/>
          <a:p>
            <a:pPr algn="l"/>
            <a:r>
              <a:rPr lang="en-US" b="1" dirty="0" smtClean="0">
                <a:solidFill>
                  <a:schemeClr val="bg1"/>
                </a:solidFill>
              </a:rPr>
              <a:t>701 East D Street</a:t>
            </a:r>
            <a:br>
              <a:rPr lang="en-US" b="1" dirty="0" smtClean="0">
                <a:solidFill>
                  <a:schemeClr val="bg1"/>
                </a:solidFill>
              </a:rPr>
            </a:br>
            <a:r>
              <a:rPr lang="en-US" b="1" dirty="0" smtClean="0">
                <a:solidFill>
                  <a:schemeClr val="bg1"/>
                </a:solidFill>
              </a:rPr>
              <a:t>Tacoma, Washington, USA</a:t>
            </a:r>
            <a:r>
              <a:rPr lang="en-US" b="1" dirty="0">
                <a:solidFill>
                  <a:schemeClr val="bg1"/>
                </a:solidFill>
              </a:rPr>
              <a:t/>
            </a:r>
            <a:br>
              <a:rPr lang="en-US" b="1" dirty="0">
                <a:solidFill>
                  <a:schemeClr val="bg1"/>
                </a:solidFill>
              </a:rPr>
            </a:br>
            <a:r>
              <a:rPr lang="en-US" b="1" dirty="0" smtClean="0">
                <a:solidFill>
                  <a:schemeClr val="bg1"/>
                </a:solidFill>
              </a:rPr>
              <a:t>Ph 253-383-2584</a:t>
            </a:r>
            <a:br>
              <a:rPr lang="en-US" b="1" dirty="0" smtClean="0">
                <a:solidFill>
                  <a:schemeClr val="bg1"/>
                </a:solidFill>
              </a:rPr>
            </a:br>
            <a:r>
              <a:rPr lang="en-US" b="1" dirty="0" smtClean="0">
                <a:solidFill>
                  <a:schemeClr val="bg1"/>
                </a:solidFill>
              </a:rPr>
              <a:t>Fax 253-572-9672</a:t>
            </a:r>
            <a:br>
              <a:rPr lang="en-US" b="1" dirty="0" smtClean="0">
                <a:solidFill>
                  <a:schemeClr val="bg1"/>
                </a:solidFill>
              </a:rPr>
            </a:br>
            <a:r>
              <a:rPr lang="en-US" b="1" dirty="0" smtClean="0">
                <a:solidFill>
                  <a:schemeClr val="bg1"/>
                </a:solidFill>
              </a:rPr>
              <a:t>www.globemachine.com</a:t>
            </a:r>
          </a:p>
        </p:txBody>
      </p:sp>
    </p:spTree>
    <p:extLst>
      <p:ext uri="{BB962C8B-B14F-4D97-AF65-F5344CB8AC3E}">
        <p14:creationId xmlns:p14="http://schemas.microsoft.com/office/powerpoint/2010/main" val="312148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248400"/>
          </a:xfrm>
          <a:prstGeom prst="rect">
            <a:avLst/>
          </a:prstGeom>
          <a:blipFill>
            <a:blip r:embed="rId3"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457200" y="381000"/>
            <a:ext cx="8229600" cy="731839"/>
          </a:xfrm>
        </p:spPr>
        <p:txBody>
          <a:bodyPr vert="horz" lIns="91440" tIns="45720" rIns="91440" bIns="45720" rtlCol="0" anchor="ctr">
            <a:normAutofit/>
          </a:bodyPr>
          <a:lstStyle/>
          <a:p>
            <a:endParaRPr lang="en-US" sz="2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0" y="762000"/>
            <a:ext cx="4267200" cy="5029200"/>
          </a:xfrm>
          <a:solidFill>
            <a:schemeClr val="bg1">
              <a:alpha val="70000"/>
            </a:schemeClr>
          </a:solidFill>
        </p:spPr>
        <p:txBody>
          <a:bodyPr>
            <a:noAutofit/>
          </a:bodyPr>
          <a:lstStyle/>
          <a:p>
            <a:pPr marL="0" indent="0" eaLnBrk="0" hangingPunct="0">
              <a:buNone/>
              <a:defRPr/>
            </a:pPr>
            <a:r>
              <a:rPr lang="en-US" sz="2000" b="1" dirty="0" smtClean="0"/>
              <a:t>Company and Facilities</a:t>
            </a:r>
          </a:p>
          <a:p>
            <a:pPr eaLnBrk="0" hangingPunct="0">
              <a:defRPr/>
            </a:pPr>
            <a:r>
              <a:rPr lang="en-US" sz="1800" dirty="0" smtClean="0"/>
              <a:t>Globe </a:t>
            </a:r>
            <a:r>
              <a:rPr lang="en-US" sz="1800" dirty="0"/>
              <a:t>founded in </a:t>
            </a:r>
            <a:r>
              <a:rPr lang="en-US" sz="1800" dirty="0" smtClean="0"/>
              <a:t>1917 </a:t>
            </a:r>
            <a:r>
              <a:rPr lang="en-US" sz="1800" dirty="0"/>
              <a:t>in Tacoma, Washington, USA</a:t>
            </a:r>
          </a:p>
          <a:p>
            <a:pPr eaLnBrk="0" hangingPunct="0">
              <a:defRPr/>
            </a:pPr>
            <a:r>
              <a:rPr lang="en-US" sz="1800" dirty="0" smtClean="0"/>
              <a:t>Lightweight </a:t>
            </a:r>
            <a:r>
              <a:rPr lang="en-US" sz="1800" dirty="0"/>
              <a:t>Labs founded in 2010</a:t>
            </a:r>
          </a:p>
          <a:p>
            <a:pPr eaLnBrk="0" hangingPunct="0">
              <a:defRPr/>
            </a:pPr>
            <a:r>
              <a:rPr lang="en-US" sz="1800" dirty="0" smtClean="0"/>
              <a:t>200,000 </a:t>
            </a:r>
            <a:r>
              <a:rPr lang="en-US" sz="1800" dirty="0"/>
              <a:t>square feet </a:t>
            </a:r>
          </a:p>
          <a:p>
            <a:pPr eaLnBrk="0" hangingPunct="0">
              <a:defRPr/>
            </a:pPr>
            <a:r>
              <a:rPr lang="en-US" sz="1800" dirty="0" smtClean="0"/>
              <a:t>Engineering </a:t>
            </a:r>
            <a:r>
              <a:rPr lang="en-US" sz="1800" dirty="0"/>
              <a:t>offices</a:t>
            </a:r>
          </a:p>
          <a:p>
            <a:pPr eaLnBrk="0" hangingPunct="0">
              <a:defRPr/>
            </a:pPr>
            <a:r>
              <a:rPr lang="en-US" sz="1800" dirty="0" smtClean="0"/>
              <a:t>Manufacturing </a:t>
            </a:r>
            <a:r>
              <a:rPr lang="en-US" sz="1800" dirty="0"/>
              <a:t>facilities</a:t>
            </a:r>
          </a:p>
          <a:p>
            <a:pPr eaLnBrk="0" hangingPunct="0">
              <a:defRPr/>
            </a:pPr>
            <a:r>
              <a:rPr lang="en-US" sz="1800" dirty="0" smtClean="0"/>
              <a:t>R&amp;D </a:t>
            </a:r>
            <a:r>
              <a:rPr lang="en-US" sz="1800" dirty="0"/>
              <a:t>lab</a:t>
            </a:r>
          </a:p>
          <a:p>
            <a:pPr eaLnBrk="0" hangingPunct="0">
              <a:defRPr/>
            </a:pPr>
            <a:r>
              <a:rPr lang="en-US" sz="1800" dirty="0" smtClean="0"/>
              <a:t>170</a:t>
            </a:r>
            <a:r>
              <a:rPr lang="en-US" sz="1800" dirty="0"/>
              <a:t>+ employees, including </a:t>
            </a:r>
            <a:r>
              <a:rPr lang="en-US" sz="1800" dirty="0" smtClean="0"/>
              <a:t>over 25 </a:t>
            </a:r>
            <a:r>
              <a:rPr lang="en-US" sz="1800" dirty="0"/>
              <a:t>engineers</a:t>
            </a:r>
          </a:p>
          <a:p>
            <a:pPr marL="285750" lvl="1" eaLnBrk="0" hangingPunct="0">
              <a:buFont typeface="Arial" pitchFamily="34" charset="0"/>
              <a:buChar char="•"/>
              <a:defRPr/>
            </a:pPr>
            <a:r>
              <a:rPr lang="en-US" sz="1800" dirty="0" smtClean="0"/>
              <a:t>First-class </a:t>
            </a:r>
            <a:r>
              <a:rPr lang="en-US" sz="1800" dirty="0"/>
              <a:t>products known world-wide</a:t>
            </a:r>
          </a:p>
          <a:p>
            <a:pPr marL="285750" lvl="1" eaLnBrk="0" hangingPunct="0">
              <a:buFont typeface="Arial" pitchFamily="34" charset="0"/>
              <a:buChar char="•"/>
              <a:defRPr/>
            </a:pPr>
            <a:r>
              <a:rPr lang="en-US" sz="1800" dirty="0" smtClean="0"/>
              <a:t>Demonstrated </a:t>
            </a:r>
            <a:r>
              <a:rPr lang="en-US" sz="1800" dirty="0"/>
              <a:t>domestic and international professionalism in both product offerings and business approaches</a:t>
            </a:r>
          </a:p>
        </p:txBody>
      </p:sp>
    </p:spTree>
    <p:extLst>
      <p:ext uri="{BB962C8B-B14F-4D97-AF65-F5344CB8AC3E}">
        <p14:creationId xmlns:p14="http://schemas.microsoft.com/office/powerpoint/2010/main" val="302295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5 MDF 1-2_Page_2_Image_000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66" t="12453"/>
          <a:stretch/>
        </p:blipFill>
        <p:spPr bwMode="auto">
          <a:xfrm>
            <a:off x="0" y="0"/>
            <a:ext cx="9144000" cy="62430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65760"/>
            <a:ext cx="8229600" cy="731839"/>
          </a:xfrm>
        </p:spPr>
        <p:txBody>
          <a:bodyPr>
            <a:noAutofit/>
          </a:bodyPr>
          <a:lstStyle/>
          <a:p>
            <a:r>
              <a:rPr lang="en-US" sz="2400" dirty="0" smtClean="0">
                <a:solidFill>
                  <a:schemeClr val="bg1"/>
                </a:solidFill>
              </a:rPr>
              <a:t>Globe Finishing Lines </a:t>
            </a:r>
            <a:br>
              <a:rPr lang="en-US" sz="2400" dirty="0" smtClean="0">
                <a:solidFill>
                  <a:schemeClr val="bg1"/>
                </a:solidFill>
              </a:rPr>
            </a:br>
            <a:r>
              <a:rPr lang="en-US" sz="2400" dirty="0" smtClean="0">
                <a:solidFill>
                  <a:schemeClr val="bg1"/>
                </a:solidFill>
              </a:rPr>
              <a:t>for MDF and Particleboard</a:t>
            </a:r>
            <a:endParaRPr lang="en-US" sz="2400" dirty="0">
              <a:solidFill>
                <a:schemeClr val="bg1"/>
              </a:solidFill>
            </a:endParaRPr>
          </a:p>
        </p:txBody>
      </p:sp>
      <p:sp>
        <p:nvSpPr>
          <p:cNvPr id="18" name="Title 1"/>
          <p:cNvSpPr txBox="1">
            <a:spLocks/>
          </p:cNvSpPr>
          <p:nvPr/>
        </p:nvSpPr>
        <p:spPr>
          <a:xfrm>
            <a:off x="457200" y="990600"/>
            <a:ext cx="8229600" cy="7318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1800" b="1" kern="1200">
                <a:solidFill>
                  <a:schemeClr val="bg1">
                    <a:lumMod val="50000"/>
                  </a:schemeClr>
                </a:solidFill>
                <a:latin typeface="+mj-lt"/>
                <a:ea typeface="+mj-ea"/>
                <a:cs typeface="+mj-cs"/>
              </a:defRPr>
            </a:lvl1pPr>
          </a:lstStyle>
          <a:p>
            <a:pPr fontAlgn="auto">
              <a:spcAft>
                <a:spcPts val="0"/>
              </a:spcAft>
            </a:pPr>
            <a:endParaRPr lang="en-US" sz="2400" dirty="0">
              <a:solidFill>
                <a:prstClr val="white">
                  <a:lumMod val="50000"/>
                </a:prstClr>
              </a:solidFill>
            </a:endParaRPr>
          </a:p>
        </p:txBody>
      </p:sp>
      <p:pic>
        <p:nvPicPr>
          <p:cNvPr id="10" name="Picture 1"/>
          <p:cNvPicPr>
            <a:picLocks noChangeAspect="1"/>
          </p:cNvPicPr>
          <p:nvPr/>
        </p:nvPicPr>
        <p:blipFill>
          <a:blip r:embed="rId4" cstate="print">
            <a:extLst>
              <a:ext uri="{28A0092B-C50C-407E-A947-70E740481C1C}">
                <a14:useLocalDpi xmlns:a14="http://schemas.microsoft.com/office/drawing/2010/main" val="0"/>
              </a:ext>
            </a:extLst>
          </a:blip>
          <a:srcRect r="5000" b="4826"/>
          <a:stretch>
            <a:fillRect/>
          </a:stretch>
        </p:blipFill>
        <p:spPr bwMode="auto">
          <a:xfrm>
            <a:off x="6794500" y="304800"/>
            <a:ext cx="2044700" cy="2474259"/>
          </a:xfrm>
          <a:prstGeom prst="rect">
            <a:avLst/>
          </a:prstGeom>
          <a:noFill/>
          <a:ln w="25400" cmpd="tri">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14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8" descr="R:\PHOTOS SCANNED\Timmins Pla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696" r="1082" b="2541"/>
          <a:stretch/>
        </p:blipFill>
        <p:spPr bwMode="auto">
          <a:xfrm>
            <a:off x="-76200" y="1"/>
            <a:ext cx="9220200" cy="62226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65760"/>
            <a:ext cx="8229600" cy="731839"/>
          </a:xfrm>
        </p:spPr>
        <p:txBody>
          <a:bodyPr>
            <a:normAutofit/>
          </a:bodyPr>
          <a:lstStyle/>
          <a:p>
            <a:r>
              <a:rPr lang="en-US" sz="2400" dirty="0" smtClean="0">
                <a:solidFill>
                  <a:schemeClr val="bg1"/>
                </a:solidFill>
                <a:effectLst>
                  <a:outerShdw blurRad="38100" dist="38100" dir="2700000" algn="tl">
                    <a:srgbClr val="000000">
                      <a:alpha val="43137"/>
                    </a:srgbClr>
                  </a:outerShdw>
                </a:effectLst>
              </a:rPr>
              <a:t>Globe Finishing Lines for OSB</a:t>
            </a:r>
            <a:endParaRPr lang="en-US" sz="2400" dirty="0">
              <a:solidFill>
                <a:schemeClr val="bg1"/>
              </a:solidFill>
              <a:effectLst>
                <a:outerShdw blurRad="38100" dist="38100" dir="2700000" algn="tl">
                  <a:srgbClr val="000000">
                    <a:alpha val="43137"/>
                  </a:srgbClr>
                </a:outerShdw>
              </a:effectLst>
            </a:endParaRPr>
          </a:p>
        </p:txBody>
      </p:sp>
      <p:sp>
        <p:nvSpPr>
          <p:cNvPr id="18" name="Title 1"/>
          <p:cNvSpPr txBox="1">
            <a:spLocks/>
          </p:cNvSpPr>
          <p:nvPr/>
        </p:nvSpPr>
        <p:spPr>
          <a:xfrm>
            <a:off x="457200" y="990600"/>
            <a:ext cx="8229600" cy="7318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1800" b="1" kern="1200">
                <a:solidFill>
                  <a:schemeClr val="bg1">
                    <a:lumMod val="50000"/>
                  </a:schemeClr>
                </a:solidFill>
                <a:latin typeface="+mj-lt"/>
                <a:ea typeface="+mj-ea"/>
                <a:cs typeface="+mj-cs"/>
              </a:defRPr>
            </a:lvl1pPr>
          </a:lstStyle>
          <a:p>
            <a:pPr fontAlgn="auto">
              <a:spcAft>
                <a:spcPts val="0"/>
              </a:spcAft>
            </a:pPr>
            <a:endParaRPr lang="en-US" sz="2400" dirty="0">
              <a:solidFill>
                <a:prstClr val="white">
                  <a:lumMod val="50000"/>
                </a:prstClr>
              </a:solidFill>
            </a:endParaRPr>
          </a:p>
        </p:txBody>
      </p:sp>
      <p:pic>
        <p:nvPicPr>
          <p:cNvPr id="9"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3762" y="304800"/>
            <a:ext cx="2865438" cy="2149656"/>
          </a:xfrm>
          <a:prstGeom prst="rect">
            <a:avLst/>
          </a:prstGeom>
          <a:noFill/>
          <a:ln w="25400" cmpd="tri">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3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IPRR228"/>
          <p:cNvPicPr>
            <a:picLocks noChangeAspect="1" noChangeArrowheads="1"/>
          </p:cNvPicPr>
          <p:nvPr/>
        </p:nvPicPr>
        <p:blipFill rotWithShape="1">
          <a:blip r:embed="rId3" cstate="print"/>
          <a:srcRect t="8854"/>
          <a:stretch/>
        </p:blipFill>
        <p:spPr bwMode="auto">
          <a:xfrm>
            <a:off x="0" y="-1"/>
            <a:ext cx="9144000" cy="62336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65760"/>
            <a:ext cx="8229600" cy="731839"/>
          </a:xfrm>
        </p:spPr>
        <p:txBody>
          <a:bodyPr>
            <a:normAutofit/>
          </a:bodyPr>
          <a:lstStyle/>
          <a:p>
            <a:r>
              <a:rPr lang="en-US" sz="2400" dirty="0" smtClean="0">
                <a:solidFill>
                  <a:schemeClr val="bg1"/>
                </a:solidFill>
              </a:rPr>
              <a:t>Globe Robotic Roll Finishing Systems</a:t>
            </a:r>
            <a:endParaRPr lang="en-US" sz="2400" dirty="0">
              <a:solidFill>
                <a:schemeClr val="bg1"/>
              </a:solidFill>
            </a:endParaRPr>
          </a:p>
        </p:txBody>
      </p:sp>
      <p:sp>
        <p:nvSpPr>
          <p:cNvPr id="18" name="Title 1"/>
          <p:cNvSpPr txBox="1">
            <a:spLocks/>
          </p:cNvSpPr>
          <p:nvPr/>
        </p:nvSpPr>
        <p:spPr>
          <a:xfrm>
            <a:off x="457200" y="990600"/>
            <a:ext cx="8229600" cy="7318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1800" b="1" kern="1200">
                <a:solidFill>
                  <a:schemeClr val="bg1">
                    <a:lumMod val="50000"/>
                  </a:schemeClr>
                </a:solidFill>
                <a:latin typeface="+mj-lt"/>
                <a:ea typeface="+mj-ea"/>
                <a:cs typeface="+mj-cs"/>
              </a:defRPr>
            </a:lvl1pPr>
          </a:lstStyle>
          <a:p>
            <a:pPr fontAlgn="auto">
              <a:spcAft>
                <a:spcPts val="0"/>
              </a:spcAft>
            </a:pPr>
            <a:endParaRPr lang="en-US" sz="2400" dirty="0">
              <a:solidFill>
                <a:prstClr val="white">
                  <a:lumMod val="50000"/>
                </a:prstClr>
              </a:solidFill>
            </a:endParaRPr>
          </a:p>
        </p:txBody>
      </p:sp>
      <p:pic>
        <p:nvPicPr>
          <p:cNvPr id="10" name="Picture 9"/>
          <p:cNvPicPr>
            <a:picLocks noChangeAspect="1"/>
          </p:cNvPicPr>
          <p:nvPr/>
        </p:nvPicPr>
        <p:blipFill>
          <a:blip r:embed="rId4" cstate="print"/>
          <a:stretch>
            <a:fillRect/>
          </a:stretch>
        </p:blipFill>
        <p:spPr>
          <a:xfrm>
            <a:off x="6473845" y="369334"/>
            <a:ext cx="2357438" cy="2373866"/>
          </a:xfrm>
          <a:prstGeom prst="rect">
            <a:avLst/>
          </a:prstGeom>
          <a:noFill/>
          <a:ln w="25400" cmpd="tri">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69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JacPro\Projects\GMM_REEL\Airbus Cargo Loaders (2012-04-16)\Presentation\GP_Crossett_1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548"/>
            <a:ext cx="9296400" cy="62739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731839"/>
          </a:xfrm>
        </p:spPr>
        <p:txBody>
          <a:bodyPr>
            <a:normAutofit/>
          </a:bodyPr>
          <a:lstStyle/>
          <a:p>
            <a:r>
              <a:rPr lang="en-US" sz="2400" dirty="0" smtClean="0">
                <a:solidFill>
                  <a:schemeClr val="bg1"/>
                </a:solidFill>
                <a:effectLst>
                  <a:outerShdw blurRad="38100" dist="38100" dir="2700000" algn="tl">
                    <a:srgbClr val="000000">
                      <a:alpha val="43137"/>
                    </a:srgbClr>
                  </a:outerShdw>
                </a:effectLst>
              </a:rPr>
              <a:t>Globe Tissue Paper Handling Systems</a:t>
            </a:r>
            <a:endParaRPr lang="en-US" sz="2400" dirty="0">
              <a:solidFill>
                <a:schemeClr val="bg1"/>
              </a:solidFill>
              <a:effectLst>
                <a:outerShdw blurRad="38100" dist="38100" dir="2700000" algn="tl">
                  <a:srgbClr val="000000">
                    <a:alpha val="43137"/>
                  </a:srgbClr>
                </a:outerShdw>
              </a:effectLst>
            </a:endParaRPr>
          </a:p>
        </p:txBody>
      </p:sp>
      <p:sp>
        <p:nvSpPr>
          <p:cNvPr id="18" name="Title 1"/>
          <p:cNvSpPr txBox="1">
            <a:spLocks/>
          </p:cNvSpPr>
          <p:nvPr/>
        </p:nvSpPr>
        <p:spPr>
          <a:xfrm>
            <a:off x="457200" y="990600"/>
            <a:ext cx="8229600" cy="7318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1800" b="1" kern="1200">
                <a:solidFill>
                  <a:schemeClr val="bg1">
                    <a:lumMod val="50000"/>
                  </a:schemeClr>
                </a:solidFill>
                <a:latin typeface="+mj-lt"/>
                <a:ea typeface="+mj-ea"/>
                <a:cs typeface="+mj-cs"/>
              </a:defRPr>
            </a:lvl1pPr>
          </a:lstStyle>
          <a:p>
            <a:pPr fontAlgn="auto">
              <a:spcAft>
                <a:spcPts val="0"/>
              </a:spcAft>
            </a:pPr>
            <a:endParaRPr lang="en-US" sz="2400" dirty="0">
              <a:solidFill>
                <a:prstClr val="white">
                  <a:lumMod val="50000"/>
                </a:prstClr>
              </a:solidFill>
            </a:endParaRPr>
          </a:p>
        </p:txBody>
      </p:sp>
      <p:pic>
        <p:nvPicPr>
          <p:cNvPr id="10" name="Picture 9"/>
          <p:cNvPicPr>
            <a:picLocks noChangeAspect="1"/>
          </p:cNvPicPr>
          <p:nvPr/>
        </p:nvPicPr>
        <p:blipFill>
          <a:blip r:embed="rId4" cstate="print"/>
          <a:stretch>
            <a:fillRect/>
          </a:stretch>
        </p:blipFill>
        <p:spPr>
          <a:xfrm>
            <a:off x="6473845" y="369334"/>
            <a:ext cx="2357438" cy="2373866"/>
          </a:xfrm>
          <a:prstGeom prst="rect">
            <a:avLst/>
          </a:prstGeom>
          <a:noFill/>
          <a:ln w="25400" cmpd="tri">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11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l="6000" r="6000"/>
          <a:stretch>
            <a:fillRect/>
          </a:stretch>
        </p:blipFill>
        <p:spPr bwMode="auto">
          <a:xfrm>
            <a:off x="0" y="-661520"/>
            <a:ext cx="9144000" cy="6924148"/>
          </a:xfrm>
          <a:prstGeom prst="rect">
            <a:avLst/>
          </a:prstGeom>
          <a:noFill/>
          <a:ln w="25400" cmpd="tri">
            <a:noFill/>
            <a:miter lim="800000"/>
            <a:headEnd/>
            <a:tailEnd/>
          </a:ln>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731839"/>
          </a:xfrm>
        </p:spPr>
        <p:txBody>
          <a:bodyPr>
            <a:noAutofit/>
          </a:bodyPr>
          <a:lstStyle/>
          <a:p>
            <a:r>
              <a:rPr lang="en-US" sz="2400" dirty="0" smtClean="0">
                <a:solidFill>
                  <a:schemeClr val="accent6">
                    <a:lumMod val="75000"/>
                  </a:schemeClr>
                </a:solidFill>
              </a:rPr>
              <a:t>Globe Ultra High Pressure Presses </a:t>
            </a:r>
            <a:br>
              <a:rPr lang="en-US" sz="2400" dirty="0" smtClean="0">
                <a:solidFill>
                  <a:schemeClr val="accent6">
                    <a:lumMod val="75000"/>
                  </a:schemeClr>
                </a:solidFill>
              </a:rPr>
            </a:br>
            <a:r>
              <a:rPr lang="en-US" sz="2400" dirty="0" smtClean="0">
                <a:solidFill>
                  <a:schemeClr val="accent6">
                    <a:lumMod val="75000"/>
                  </a:schemeClr>
                </a:solidFill>
              </a:rPr>
              <a:t>for Light-weight Composite Armor</a:t>
            </a:r>
            <a:endParaRPr lang="en-US" sz="2400" dirty="0">
              <a:solidFill>
                <a:schemeClr val="accent6">
                  <a:lumMod val="75000"/>
                </a:schemeClr>
              </a:solidFill>
            </a:endParaRPr>
          </a:p>
        </p:txBody>
      </p:sp>
      <p:sp>
        <p:nvSpPr>
          <p:cNvPr id="3" name="Content Placeholder 2"/>
          <p:cNvSpPr>
            <a:spLocks noGrp="1"/>
          </p:cNvSpPr>
          <p:nvPr>
            <p:ph idx="1"/>
          </p:nvPr>
        </p:nvSpPr>
        <p:spPr>
          <a:xfrm>
            <a:off x="457200" y="1295399"/>
            <a:ext cx="4114800" cy="3352801"/>
          </a:xfrm>
        </p:spPr>
        <p:txBody>
          <a:bodyPr/>
          <a:lstStyle/>
          <a:p>
            <a:r>
              <a:rPr lang="en-US" dirty="0" smtClean="0">
                <a:solidFill>
                  <a:schemeClr val="bg1"/>
                </a:solidFill>
              </a:rPr>
              <a:t>Light- weight composite armor</a:t>
            </a:r>
          </a:p>
          <a:p>
            <a:r>
              <a:rPr lang="en-US" dirty="0" smtClean="0">
                <a:solidFill>
                  <a:schemeClr val="bg1"/>
                </a:solidFill>
              </a:rPr>
              <a:t>Up to 5,000 psi (12,000 ton)</a:t>
            </a:r>
          </a:p>
          <a:p>
            <a:r>
              <a:rPr lang="en-US" dirty="0" smtClean="0">
                <a:solidFill>
                  <a:schemeClr val="bg1"/>
                </a:solidFill>
              </a:rPr>
              <a:t>5’ x 10’ and other custom sizes</a:t>
            </a:r>
          </a:p>
          <a:p>
            <a:r>
              <a:rPr lang="en-US" dirty="0" smtClean="0">
                <a:solidFill>
                  <a:schemeClr val="bg1"/>
                </a:solidFill>
              </a:rPr>
              <a:t>Full enclosed vacuum press</a:t>
            </a:r>
          </a:p>
          <a:p>
            <a:r>
              <a:rPr lang="en-US" dirty="0" smtClean="0">
                <a:solidFill>
                  <a:schemeClr val="bg1"/>
                </a:solidFill>
              </a:rPr>
              <a:t>Multi-daylight (10 opening shown)</a:t>
            </a:r>
          </a:p>
          <a:p>
            <a:r>
              <a:rPr lang="en-US" dirty="0" smtClean="0">
                <a:solidFill>
                  <a:schemeClr val="bg1"/>
                </a:solidFill>
              </a:rPr>
              <a:t>Heated and cooled platens</a:t>
            </a:r>
          </a:p>
        </p:txBody>
      </p:sp>
      <p:pic>
        <p:nvPicPr>
          <p:cNvPr id="1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2768600"/>
            <a:ext cx="2438400" cy="3251200"/>
          </a:xfrm>
          <a:prstGeom prst="rect">
            <a:avLst/>
          </a:prstGeom>
          <a:noFill/>
          <a:ln w="25400" cmpd="tri">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4" descr="MR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152400"/>
            <a:ext cx="2438400" cy="1908860"/>
          </a:xfrm>
          <a:prstGeom prst="rect">
            <a:avLst/>
          </a:prstGeom>
          <a:noFill/>
          <a:ln w="25400" cmpd="tri">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91300" y="5574268"/>
            <a:ext cx="2209800" cy="338554"/>
          </a:xfrm>
          <a:prstGeom prst="rect">
            <a:avLst/>
          </a:prstGeom>
          <a:solidFill>
            <a:schemeClr val="bg1">
              <a:alpha val="50000"/>
            </a:schemeClr>
          </a:solidFill>
        </p:spPr>
        <p:txBody>
          <a:bodyPr wrap="square" rtlCol="0">
            <a:spAutoFit/>
          </a:bodyPr>
          <a:lstStyle>
            <a:defPPr>
              <a:defRPr lang="en-US"/>
            </a:defPPr>
            <a:lvl1pPr algn="ctr">
              <a:defRPr>
                <a:solidFill>
                  <a:schemeClr val="tx2">
                    <a:lumMod val="75000"/>
                  </a:schemeClr>
                </a:solidFill>
              </a:defRPr>
            </a:lvl1pPr>
          </a:lstStyle>
          <a:p>
            <a:pPr fontAlgn="auto">
              <a:spcBef>
                <a:spcPts val="0"/>
              </a:spcBef>
              <a:spcAft>
                <a:spcPts val="0"/>
              </a:spcAft>
            </a:pPr>
            <a:r>
              <a:rPr lang="en-US" sz="1600" dirty="0" smtClean="0">
                <a:solidFill>
                  <a:prstClr val="black"/>
                </a:solidFill>
                <a:latin typeface="Calibri"/>
                <a:ea typeface="+mn-ea"/>
                <a:cs typeface="+mn-cs"/>
              </a:rPr>
              <a:t>Press Rams at Assembly</a:t>
            </a:r>
            <a:endParaRPr lang="en-US" sz="1600" dirty="0">
              <a:solidFill>
                <a:prstClr val="black"/>
              </a:solidFill>
              <a:latin typeface="Calibri"/>
              <a:ea typeface="+mn-ea"/>
              <a:cs typeface="+mn-cs"/>
            </a:endParaRPr>
          </a:p>
        </p:txBody>
      </p:sp>
    </p:spTree>
    <p:extLst>
      <p:ext uri="{BB962C8B-B14F-4D97-AF65-F5344CB8AC3E}">
        <p14:creationId xmlns:p14="http://schemas.microsoft.com/office/powerpoint/2010/main" val="280687489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707" t="5820" r="8980" b="568"/>
          <a:stretch/>
        </p:blipFill>
        <p:spPr>
          <a:xfrm>
            <a:off x="0" y="0"/>
            <a:ext cx="9144000" cy="6126480"/>
          </a:xfrm>
          <a:prstGeom prst="rect">
            <a:avLst/>
          </a:prstGeom>
          <a:effectLst>
            <a:reflection blurRad="6350" stA="52000" endA="300" endPos="35000" dir="5400000" sy="-100000" algn="bl" rotWithShape="0"/>
          </a:effectLst>
        </p:spPr>
      </p:pic>
      <p:sp>
        <p:nvSpPr>
          <p:cNvPr id="2" name="Title 1"/>
          <p:cNvSpPr>
            <a:spLocks noGrp="1"/>
          </p:cNvSpPr>
          <p:nvPr>
            <p:ph type="ctrTitle"/>
          </p:nvPr>
        </p:nvSpPr>
        <p:spPr>
          <a:xfrm>
            <a:off x="457200" y="368136"/>
            <a:ext cx="8229600" cy="744704"/>
          </a:xfrm>
        </p:spPr>
        <p:txBody>
          <a:bodyPr vert="horz" lIns="91440" tIns="45720" rIns="91440" bIns="45720" rtlCol="0" anchor="ctr">
            <a:normAutofit fontScale="90000"/>
          </a:bodyPr>
          <a:lstStyle/>
          <a:p>
            <a:r>
              <a:rPr lang="en-US" sz="2400" dirty="0" smtClean="0">
                <a:solidFill>
                  <a:schemeClr val="bg1"/>
                </a:solidFill>
                <a:effectLst>
                  <a:outerShdw blurRad="38100" dist="38100" dir="2700000" algn="tl">
                    <a:srgbClr val="000000">
                      <a:alpha val="43137"/>
                    </a:srgbClr>
                  </a:outerShdw>
                </a:effectLst>
              </a:rPr>
              <a:t>Class </a:t>
            </a:r>
            <a:r>
              <a:rPr lang="en-US" sz="2400" dirty="0">
                <a:solidFill>
                  <a:schemeClr val="bg1"/>
                </a:solidFill>
                <a:effectLst>
                  <a:outerShdw blurRad="38100" dist="38100" dir="2700000" algn="tl">
                    <a:srgbClr val="000000">
                      <a:alpha val="43137"/>
                    </a:srgbClr>
                  </a:outerShdw>
                </a:effectLst>
              </a:rPr>
              <a:t>A </a:t>
            </a:r>
            <a:r>
              <a:rPr lang="en-US" sz="2400" dirty="0" smtClean="0">
                <a:solidFill>
                  <a:schemeClr val="bg1"/>
                </a:solidFill>
                <a:effectLst>
                  <a:outerShdw blurRad="38100" dist="38100" dir="2700000" algn="tl">
                    <a:srgbClr val="000000">
                      <a:alpha val="43137"/>
                    </a:srgbClr>
                  </a:outerShdw>
                </a:effectLst>
              </a:rPr>
              <a:t>Carbon Fiber Body Panels</a:t>
            </a:r>
            <a:br>
              <a:rPr lang="en-US" sz="2400" dirty="0" smtClean="0">
                <a:solidFill>
                  <a:schemeClr val="bg1"/>
                </a:solidFill>
                <a:effectLst>
                  <a:outerShdw blurRad="38100" dist="38100" dir="2700000" algn="tl">
                    <a:srgbClr val="000000">
                      <a:alpha val="43137"/>
                    </a:srgbClr>
                  </a:outerShdw>
                </a:effectLst>
              </a:rPr>
            </a:br>
            <a:r>
              <a:rPr lang="en-US" sz="2400" dirty="0" smtClean="0">
                <a:solidFill>
                  <a:schemeClr val="bg1"/>
                </a:solidFill>
                <a:effectLst>
                  <a:outerShdw blurRad="38100" dist="38100" dir="2700000" algn="tl">
                    <a:srgbClr val="000000">
                      <a:alpha val="43137"/>
                    </a:srgbClr>
                  </a:outerShdw>
                </a:effectLst>
              </a:rPr>
              <a:t>Complex Demonstration Part</a:t>
            </a:r>
            <a:endParaRPr lang="en-US" sz="2400"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4495800"/>
            <a:ext cx="3886200" cy="1219200"/>
          </a:xfrm>
        </p:spPr>
        <p:txBody>
          <a:bodyPr/>
          <a:lstStyle/>
          <a:p>
            <a:pPr algn="l"/>
            <a:r>
              <a:rPr lang="en-US" b="1" dirty="0" smtClean="0">
                <a:solidFill>
                  <a:schemeClr val="bg1"/>
                </a:solidFill>
              </a:rPr>
              <a:t>The Rapid </a:t>
            </a:r>
            <a:r>
              <a:rPr lang="en-US" b="1" dirty="0">
                <a:solidFill>
                  <a:schemeClr val="bg1"/>
                </a:solidFill>
              </a:rPr>
              <a:t>Cure System today is production </a:t>
            </a:r>
            <a:r>
              <a:rPr lang="en-US" b="1" dirty="0" smtClean="0">
                <a:solidFill>
                  <a:schemeClr val="bg1"/>
                </a:solidFill>
              </a:rPr>
              <a:t>capable and proven to </a:t>
            </a:r>
            <a:r>
              <a:rPr lang="en-US" b="1" dirty="0">
                <a:solidFill>
                  <a:schemeClr val="bg1"/>
                </a:solidFill>
              </a:rPr>
              <a:t>produce superior class A finishes for body panels, such as fenders, roofs and </a:t>
            </a:r>
            <a:r>
              <a:rPr lang="en-US" b="1" dirty="0" smtClean="0">
                <a:solidFill>
                  <a:schemeClr val="bg1"/>
                </a:solidFill>
              </a:rPr>
              <a:t>hoods</a:t>
            </a:r>
            <a:endParaRPr lang="en-US" b="1" dirty="0">
              <a:solidFill>
                <a:schemeClr val="bg1"/>
              </a:solidFill>
            </a:endParaRPr>
          </a:p>
        </p:txBody>
      </p:sp>
    </p:spTree>
    <p:extLst>
      <p:ext uri="{BB962C8B-B14F-4D97-AF65-F5344CB8AC3E}">
        <p14:creationId xmlns:p14="http://schemas.microsoft.com/office/powerpoint/2010/main" val="60053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00200"/>
            <a:ext cx="3352800" cy="731838"/>
          </a:xfrm>
        </p:spPr>
        <p:txBody>
          <a:bodyPr/>
          <a:lstStyle/>
          <a:p>
            <a:r>
              <a:rPr lang="en-US" dirty="0" smtClean="0"/>
              <a:t>2014 Corvette Stingray Carbon Fiber Roof</a:t>
            </a:r>
            <a:endParaRPr lang="en-US" dirty="0"/>
          </a:p>
        </p:txBody>
      </p:sp>
      <p:pic>
        <p:nvPicPr>
          <p:cNvPr id="1026" name="Picture 2" descr="C:\Users\loril\AppData\Local\Microsoft\Windows\Temporary Internet Files\Content.Outlook\HT3PJM5N\ima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00" t="-2286" r="12800" b="17842"/>
          <a:stretch/>
        </p:blipFill>
        <p:spPr bwMode="auto">
          <a:xfrm>
            <a:off x="3200400" y="47897"/>
            <a:ext cx="5486400" cy="595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91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1075</Words>
  <Application>Microsoft Office PowerPoint</Application>
  <PresentationFormat>On-screen Show (4:3)</PresentationFormat>
  <Paragraphs>114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Globe Machine Manufacturing Company  Presentation to: University of Washington, Tacoma</vt:lpstr>
      <vt:lpstr>PowerPoint Presentation</vt:lpstr>
      <vt:lpstr>Globe Finishing Lines  for MDF and Particleboard</vt:lpstr>
      <vt:lpstr>Globe Finishing Lines for OSB</vt:lpstr>
      <vt:lpstr>Globe Robotic Roll Finishing Systems</vt:lpstr>
      <vt:lpstr>Globe Tissue Paper Handling Systems</vt:lpstr>
      <vt:lpstr>Globe Ultra High Pressure Presses  for Light-weight Composite Armor</vt:lpstr>
      <vt:lpstr>Class A Carbon Fiber Body Panels Complex Demonstration Part</vt:lpstr>
      <vt:lpstr>2014 Corvette Stingray Carbon Fiber Roof</vt:lpstr>
      <vt:lpstr>Globe RapidClave™ System for Composite Parts (Patents Pending)</vt:lpstr>
      <vt:lpstr>PowerPoint Presentation</vt:lpstr>
      <vt:lpstr>Globe Machine Manufacturing Company  University of Washington, Tacoma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2011-09-16T23:42:43Z</dcterms:created>
  <dcterms:modified xsi:type="dcterms:W3CDTF">2014-05-19T21:58:28Z</dcterms:modified>
</cp:coreProperties>
</file>